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5143500" cx="9144000"/>
  <p:notesSz cx="6858000" cy="9144000"/>
  <p:embeddedFontLst>
    <p:embeddedFont>
      <p:font typeface="Montserrat SemiBold"/>
      <p:regular r:id="rId29"/>
      <p:bold r:id="rId30"/>
      <p:italic r:id="rId31"/>
      <p:boldItalic r:id="rId32"/>
    </p:embeddedFont>
    <p:embeddedFont>
      <p:font typeface="Roboto"/>
      <p:regular r:id="rId33"/>
      <p:bold r:id="rId34"/>
      <p:italic r:id="rId35"/>
      <p:boldItalic r:id="rId36"/>
    </p:embeddedFont>
    <p:embeddedFont>
      <p:font typeface="Montserrat"/>
      <p:regular r:id="rId37"/>
      <p:bold r:id="rId38"/>
      <p:italic r:id="rId39"/>
      <p:boldItalic r:id="rId40"/>
    </p:embeddedFont>
    <p:embeddedFont>
      <p:font typeface="Montserrat Black"/>
      <p:bold r:id="rId41"/>
      <p:boldItalic r:id="rId42"/>
    </p:embeddedFont>
    <p:embeddedFont>
      <p:font typeface="Montserrat Medium"/>
      <p:regular r:id="rId43"/>
      <p:bold r:id="rId44"/>
      <p:italic r:id="rId45"/>
      <p:boldItalic r:id="rId46"/>
    </p:embeddedFont>
    <p:embeddedFont>
      <p:font typeface="Montserrat ExtraBold"/>
      <p:bold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42" Type="http://schemas.openxmlformats.org/officeDocument/2006/relationships/font" Target="fonts/MontserratBlack-boldItalic.fntdata"/><Relationship Id="rId41" Type="http://schemas.openxmlformats.org/officeDocument/2006/relationships/font" Target="fonts/MontserratBlack-bold.fntdata"/><Relationship Id="rId44" Type="http://schemas.openxmlformats.org/officeDocument/2006/relationships/font" Target="fonts/MontserratMedium-bold.fntdata"/><Relationship Id="rId43" Type="http://schemas.openxmlformats.org/officeDocument/2006/relationships/font" Target="fonts/MontserratMedium-regular.fntdata"/><Relationship Id="rId46" Type="http://schemas.openxmlformats.org/officeDocument/2006/relationships/font" Target="fonts/MontserratMedium-boldItalic.fntdata"/><Relationship Id="rId45" Type="http://schemas.openxmlformats.org/officeDocument/2006/relationships/font" Target="fonts/Montserrat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ExtraBold-boldItalic.fntdata"/><Relationship Id="rId47" Type="http://schemas.openxmlformats.org/officeDocument/2006/relationships/font" Target="fonts/MontserratExtraBold-bold.fntdata"/><Relationship Id="rId49" Type="http://schemas.openxmlformats.org/officeDocument/2006/relationships/font" Target="fonts/OpenSans-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33" Type="http://schemas.openxmlformats.org/officeDocument/2006/relationships/font" Target="fonts/Roboto-regular.fntdata"/><Relationship Id="rId32" Type="http://schemas.openxmlformats.org/officeDocument/2006/relationships/font" Target="fonts/MontserratSemiBold-boldItalic.fntdata"/><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Montserrat-regular.fntdata"/><Relationship Id="rId36" Type="http://schemas.openxmlformats.org/officeDocument/2006/relationships/font" Target="fonts/Roboto-boldItalic.fntdata"/><Relationship Id="rId39" Type="http://schemas.openxmlformats.org/officeDocument/2006/relationships/font" Target="fonts/Montserrat-italic.fntdata"/><Relationship Id="rId38" Type="http://schemas.openxmlformats.org/officeDocument/2006/relationships/font" Target="fonts/Montserrat-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font" Target="fonts/MontserratSemiBold-regular.fntdata"/><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dage.com/article/datacenter/amazon-ad-and-promotion-spend-topped-20-billion-2022-new-record/246886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d7831e00a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d7831e00a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7ddf39606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27ddf396068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7ddf39606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7ddf39606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7ddf39606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27ddf396068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7ddf39606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27ddf396068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ddf396068_0_2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27ddf396068_0_27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7ddf396068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7ddf396068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7ddf396068_0_2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7ddf396068_0_2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222222"/>
              </a:solidFill>
              <a:highlight>
                <a:srgbClr val="FFFFFF"/>
              </a:highlight>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7ddf396068_0_3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7ddf396068_0_3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7ddf396068_0_3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7ddf396068_0_3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7ddf396068_0_4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7ddf396068_0_4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chemeClr val="dk1"/>
                </a:solidFill>
                <a:latin typeface="Montserrat"/>
                <a:ea typeface="Montserrat"/>
                <a:cs typeface="Montserrat"/>
                <a:sym typeface="Montserrat"/>
              </a:rPr>
              <a:t>step 1 = 3 (+financial analysis)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7ddf396068_0_1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7ddf396068_0_1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7ddf396068_0_4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7ddf396068_0_4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7ddf396068_0_6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7ddf396068_0_6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fr" sz="1000">
                <a:solidFill>
                  <a:srgbClr val="222222"/>
                </a:solidFill>
                <a:highlight>
                  <a:srgbClr val="FFFFFF"/>
                </a:highlight>
                <a:latin typeface="Montserrat"/>
                <a:ea typeface="Montserrat"/>
                <a:cs typeface="Montserrat"/>
                <a:sym typeface="Montserrat"/>
              </a:rPr>
              <a:t>Global Relevance, Local Appeal: Our content creation approach ensures that your message is not only understood but resonates deeply with target audiences across diverse cultures, fostering stronger connections and engagement.</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fr" sz="1000">
                <a:solidFill>
                  <a:srgbClr val="222222"/>
                </a:solidFill>
                <a:highlight>
                  <a:srgbClr val="FFFFFF"/>
                </a:highlight>
                <a:latin typeface="Montserrat"/>
                <a:ea typeface="Montserrat"/>
                <a:cs typeface="Montserrat"/>
                <a:sym typeface="Montserrat"/>
              </a:rPr>
              <a:t>Cultural Storytelling for Impact: We leverage the power of cultural narratives to craft content that captivates and influences audiences, enabling your brand to stand out amidst global competition.</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fr" sz="1000">
                <a:solidFill>
                  <a:srgbClr val="222222"/>
                </a:solidFill>
                <a:highlight>
                  <a:srgbClr val="FFFFFF"/>
                </a:highlight>
                <a:latin typeface="Montserrat"/>
                <a:ea typeface="Montserrat"/>
                <a:cs typeface="Montserrat"/>
                <a:sym typeface="Montserrat"/>
              </a:rPr>
              <a:t>Multilingual SEO Domination: By combining translation with local marketing insights, we optimize your content for multiple languages, boosting search visibility and driving organic growth in various markets.</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fr" sz="1000">
                <a:solidFill>
                  <a:srgbClr val="222222"/>
                </a:solidFill>
                <a:highlight>
                  <a:srgbClr val="FFFFFF"/>
                </a:highlight>
                <a:latin typeface="Montserrat"/>
                <a:ea typeface="Montserrat"/>
                <a:cs typeface="Montserrat"/>
                <a:sym typeface="Montserrat"/>
              </a:rPr>
              <a:t>Adaptability and Expansion: Our approach allows your content to be easily adapted and localized for different regions, giving you the flexibility to expand your market reach while maintaining a consistent brand voice.</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fr" sz="1000">
                <a:solidFill>
                  <a:srgbClr val="222222"/>
                </a:solidFill>
                <a:highlight>
                  <a:srgbClr val="FFFFFF"/>
                </a:highlight>
                <a:latin typeface="Montserrat"/>
                <a:ea typeface="Montserrat"/>
                <a:cs typeface="Montserrat"/>
                <a:sym typeface="Montserrat"/>
              </a:rPr>
              <a:t>Resonance and Authenticity: Through our fusion of translation and local marketing, we create authentic content that respects cultural nuances, building trust and credibility with international audiences.</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000">
              <a:solidFill>
                <a:srgbClr val="222222"/>
              </a:solidFill>
              <a:highlight>
                <a:srgbClr val="FFFFFF"/>
              </a:highlight>
              <a:latin typeface="Montserrat"/>
              <a:ea typeface="Montserrat"/>
              <a:cs typeface="Montserrat"/>
              <a:sym typeface="Montserrat"/>
            </a:endParaRPr>
          </a:p>
          <a:p>
            <a:pPr indent="0" lvl="0" marL="457200" rtl="0" algn="l">
              <a:spcBef>
                <a:spcPts val="0"/>
              </a:spcBef>
              <a:spcAft>
                <a:spcPts val="0"/>
              </a:spcAft>
              <a:buNone/>
            </a:pPr>
            <a:r>
              <a:t/>
            </a:r>
            <a:endParaRPr sz="1000">
              <a:solidFill>
                <a:srgbClr val="222222"/>
              </a:solidFill>
              <a:highlight>
                <a:srgbClr val="FFFFFF"/>
              </a:highlight>
              <a:latin typeface="Montserrat"/>
              <a:ea typeface="Montserrat"/>
              <a:cs typeface="Montserrat"/>
              <a:sym typeface="Montserra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7ddf396068_0_7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7ddf396068_0_7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7ddf396068_0_5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7ddf396068_0_5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1fb42c2c36f_0_6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1fb42c2c36f_0_6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7ddf39606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27ddf396068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ddf39606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27ddf396068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7ddf396068_0_2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7ddf396068_0_2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222222"/>
              </a:solidFill>
              <a:highlight>
                <a:srgbClr val="FFFFFF"/>
              </a:highlight>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7ddf39606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7ddf39606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Présentations liées : Pitch FR, Lancement FR</a:t>
            </a:r>
            <a:endParaRPr/>
          </a:p>
          <a:p>
            <a:pPr indent="0" lvl="0" marL="0" rtl="0" algn="l">
              <a:spcBef>
                <a:spcPts val="0"/>
              </a:spcBef>
              <a:spcAft>
                <a:spcPts val="0"/>
              </a:spcAft>
              <a:buNone/>
            </a:pPr>
            <a:r>
              <a:rPr lang="fr"/>
              <a:t>Source 20 Milliards : </a:t>
            </a:r>
            <a:r>
              <a:rPr lang="fr" sz="1050">
                <a:solidFill>
                  <a:srgbClr val="1A73E8"/>
                </a:solidFill>
                <a:highlight>
                  <a:srgbClr val="FFFFFF"/>
                </a:highlight>
                <a:uFill>
                  <a:noFill/>
                </a:uFill>
                <a:latin typeface="Roboto"/>
                <a:ea typeface="Roboto"/>
                <a:cs typeface="Roboto"/>
                <a:sym typeface="Roboto"/>
                <a:hlinkClick r:id="rId2">
                  <a:extLst>
                    <a:ext uri="{A12FA001-AC4F-418D-AE19-62706E023703}">
                      <ahyp:hlinkClr val="tx"/>
                    </a:ext>
                  </a:extLst>
                </a:hlinkClick>
              </a:rPr>
              <a:t>https://adage.com/article/datacenter/amazon-ad-and-promotion-spend-topped-20-billion-2022-new-record/2468861</a:t>
            </a:r>
            <a:r>
              <a:rPr lang="f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7ddf39606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27ddf396068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ddf396068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7ddf39606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7ddf39606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27ddf396068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png"/><Relationship Id="rId4" Type="http://schemas.openxmlformats.org/officeDocument/2006/relationships/image" Target="../media/image18.png"/><Relationship Id="rId11" Type="http://schemas.openxmlformats.org/officeDocument/2006/relationships/image" Target="../media/image25.png"/><Relationship Id="rId10" Type="http://schemas.openxmlformats.org/officeDocument/2006/relationships/image" Target="../media/image26.png"/><Relationship Id="rId9"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png"/><Relationship Id="rId4" Type="http://schemas.openxmlformats.org/officeDocument/2006/relationships/image" Target="../media/image18.png"/><Relationship Id="rId11" Type="http://schemas.openxmlformats.org/officeDocument/2006/relationships/image" Target="../media/image25.png"/><Relationship Id="rId10" Type="http://schemas.openxmlformats.org/officeDocument/2006/relationships/image" Target="../media/image26.png"/><Relationship Id="rId9"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40" Type="http://schemas.openxmlformats.org/officeDocument/2006/relationships/image" Target="../media/image64.png"/><Relationship Id="rId20" Type="http://schemas.openxmlformats.org/officeDocument/2006/relationships/image" Target="../media/image107.png"/><Relationship Id="rId42" Type="http://schemas.openxmlformats.org/officeDocument/2006/relationships/image" Target="../media/image65.png"/><Relationship Id="rId41" Type="http://schemas.openxmlformats.org/officeDocument/2006/relationships/image" Target="../media/image63.png"/><Relationship Id="rId22" Type="http://schemas.openxmlformats.org/officeDocument/2006/relationships/image" Target="../media/image42.png"/><Relationship Id="rId44" Type="http://schemas.openxmlformats.org/officeDocument/2006/relationships/image" Target="../media/image67.png"/><Relationship Id="rId21" Type="http://schemas.openxmlformats.org/officeDocument/2006/relationships/image" Target="../media/image49.png"/><Relationship Id="rId43" Type="http://schemas.openxmlformats.org/officeDocument/2006/relationships/image" Target="../media/image66.png"/><Relationship Id="rId24" Type="http://schemas.openxmlformats.org/officeDocument/2006/relationships/image" Target="../media/image45.png"/><Relationship Id="rId23" Type="http://schemas.openxmlformats.org/officeDocument/2006/relationships/image" Target="../media/image44.png"/><Relationship Id="rId45" Type="http://schemas.openxmlformats.org/officeDocument/2006/relationships/image" Target="../media/image68.png"/><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33.jpg"/><Relationship Id="rId26" Type="http://schemas.openxmlformats.org/officeDocument/2006/relationships/image" Target="../media/image47.png"/><Relationship Id="rId25" Type="http://schemas.openxmlformats.org/officeDocument/2006/relationships/image" Target="../media/image46.png"/><Relationship Id="rId28" Type="http://schemas.openxmlformats.org/officeDocument/2006/relationships/image" Target="../media/image54.png"/><Relationship Id="rId27" Type="http://schemas.openxmlformats.org/officeDocument/2006/relationships/image" Target="../media/image48.png"/><Relationship Id="rId5" Type="http://schemas.openxmlformats.org/officeDocument/2006/relationships/image" Target="../media/image31.jpg"/><Relationship Id="rId6" Type="http://schemas.openxmlformats.org/officeDocument/2006/relationships/image" Target="../media/image28.jp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2.png"/><Relationship Id="rId31" Type="http://schemas.openxmlformats.org/officeDocument/2006/relationships/image" Target="../media/image51.jpg"/><Relationship Id="rId30" Type="http://schemas.openxmlformats.org/officeDocument/2006/relationships/image" Target="../media/image56.png"/><Relationship Id="rId11" Type="http://schemas.openxmlformats.org/officeDocument/2006/relationships/image" Target="../media/image38.png"/><Relationship Id="rId33" Type="http://schemas.openxmlformats.org/officeDocument/2006/relationships/image" Target="../media/image55.png"/><Relationship Id="rId10" Type="http://schemas.openxmlformats.org/officeDocument/2006/relationships/image" Target="../media/image30.jpg"/><Relationship Id="rId32" Type="http://schemas.openxmlformats.org/officeDocument/2006/relationships/image" Target="../media/image52.png"/><Relationship Id="rId13" Type="http://schemas.openxmlformats.org/officeDocument/2006/relationships/image" Target="../media/image36.png"/><Relationship Id="rId35" Type="http://schemas.openxmlformats.org/officeDocument/2006/relationships/image" Target="../media/image53.png"/><Relationship Id="rId12" Type="http://schemas.openxmlformats.org/officeDocument/2006/relationships/image" Target="../media/image35.jpg"/><Relationship Id="rId34" Type="http://schemas.openxmlformats.org/officeDocument/2006/relationships/image" Target="../media/image57.png"/><Relationship Id="rId15" Type="http://schemas.openxmlformats.org/officeDocument/2006/relationships/image" Target="../media/image43.png"/><Relationship Id="rId37" Type="http://schemas.openxmlformats.org/officeDocument/2006/relationships/image" Target="../media/image59.png"/><Relationship Id="rId14" Type="http://schemas.openxmlformats.org/officeDocument/2006/relationships/image" Target="../media/image41.png"/><Relationship Id="rId36" Type="http://schemas.openxmlformats.org/officeDocument/2006/relationships/image" Target="../media/image58.png"/><Relationship Id="rId17" Type="http://schemas.openxmlformats.org/officeDocument/2006/relationships/image" Target="../media/image40.png"/><Relationship Id="rId39" Type="http://schemas.openxmlformats.org/officeDocument/2006/relationships/image" Target="../media/image62.png"/><Relationship Id="rId16" Type="http://schemas.openxmlformats.org/officeDocument/2006/relationships/image" Target="../media/image34.png"/><Relationship Id="rId38" Type="http://schemas.openxmlformats.org/officeDocument/2006/relationships/image" Target="../media/image60.png"/><Relationship Id="rId19" Type="http://schemas.openxmlformats.org/officeDocument/2006/relationships/image" Target="../media/image37.png"/><Relationship Id="rId18"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40" Type="http://schemas.openxmlformats.org/officeDocument/2006/relationships/image" Target="../media/image64.png"/><Relationship Id="rId20" Type="http://schemas.openxmlformats.org/officeDocument/2006/relationships/image" Target="../media/image107.png"/><Relationship Id="rId42" Type="http://schemas.openxmlformats.org/officeDocument/2006/relationships/image" Target="../media/image65.png"/><Relationship Id="rId41" Type="http://schemas.openxmlformats.org/officeDocument/2006/relationships/image" Target="../media/image63.png"/><Relationship Id="rId22" Type="http://schemas.openxmlformats.org/officeDocument/2006/relationships/image" Target="../media/image42.png"/><Relationship Id="rId44" Type="http://schemas.openxmlformats.org/officeDocument/2006/relationships/image" Target="../media/image67.png"/><Relationship Id="rId21" Type="http://schemas.openxmlformats.org/officeDocument/2006/relationships/image" Target="../media/image49.png"/><Relationship Id="rId43" Type="http://schemas.openxmlformats.org/officeDocument/2006/relationships/image" Target="../media/image66.png"/><Relationship Id="rId24" Type="http://schemas.openxmlformats.org/officeDocument/2006/relationships/image" Target="../media/image45.png"/><Relationship Id="rId23" Type="http://schemas.openxmlformats.org/officeDocument/2006/relationships/image" Target="../media/image44.png"/><Relationship Id="rId45" Type="http://schemas.openxmlformats.org/officeDocument/2006/relationships/image" Target="../media/image68.png"/><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33.jpg"/><Relationship Id="rId26" Type="http://schemas.openxmlformats.org/officeDocument/2006/relationships/image" Target="../media/image47.png"/><Relationship Id="rId25" Type="http://schemas.openxmlformats.org/officeDocument/2006/relationships/image" Target="../media/image46.png"/><Relationship Id="rId28" Type="http://schemas.openxmlformats.org/officeDocument/2006/relationships/image" Target="../media/image54.png"/><Relationship Id="rId27" Type="http://schemas.openxmlformats.org/officeDocument/2006/relationships/image" Target="../media/image48.png"/><Relationship Id="rId5" Type="http://schemas.openxmlformats.org/officeDocument/2006/relationships/image" Target="../media/image31.jpg"/><Relationship Id="rId6" Type="http://schemas.openxmlformats.org/officeDocument/2006/relationships/image" Target="../media/image28.jp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2.png"/><Relationship Id="rId31" Type="http://schemas.openxmlformats.org/officeDocument/2006/relationships/image" Target="../media/image51.jpg"/><Relationship Id="rId30" Type="http://schemas.openxmlformats.org/officeDocument/2006/relationships/image" Target="../media/image56.png"/><Relationship Id="rId11" Type="http://schemas.openxmlformats.org/officeDocument/2006/relationships/image" Target="../media/image38.png"/><Relationship Id="rId33" Type="http://schemas.openxmlformats.org/officeDocument/2006/relationships/image" Target="../media/image55.png"/><Relationship Id="rId10" Type="http://schemas.openxmlformats.org/officeDocument/2006/relationships/image" Target="../media/image30.jpg"/><Relationship Id="rId32" Type="http://schemas.openxmlformats.org/officeDocument/2006/relationships/image" Target="../media/image52.png"/><Relationship Id="rId13" Type="http://schemas.openxmlformats.org/officeDocument/2006/relationships/image" Target="../media/image36.png"/><Relationship Id="rId35" Type="http://schemas.openxmlformats.org/officeDocument/2006/relationships/image" Target="../media/image53.png"/><Relationship Id="rId12" Type="http://schemas.openxmlformats.org/officeDocument/2006/relationships/image" Target="../media/image35.jpg"/><Relationship Id="rId34" Type="http://schemas.openxmlformats.org/officeDocument/2006/relationships/image" Target="../media/image57.png"/><Relationship Id="rId15" Type="http://schemas.openxmlformats.org/officeDocument/2006/relationships/image" Target="../media/image43.png"/><Relationship Id="rId37" Type="http://schemas.openxmlformats.org/officeDocument/2006/relationships/image" Target="../media/image59.png"/><Relationship Id="rId14" Type="http://schemas.openxmlformats.org/officeDocument/2006/relationships/image" Target="../media/image41.png"/><Relationship Id="rId36" Type="http://schemas.openxmlformats.org/officeDocument/2006/relationships/image" Target="../media/image58.png"/><Relationship Id="rId17" Type="http://schemas.openxmlformats.org/officeDocument/2006/relationships/image" Target="../media/image40.png"/><Relationship Id="rId39" Type="http://schemas.openxmlformats.org/officeDocument/2006/relationships/image" Target="../media/image62.png"/><Relationship Id="rId16" Type="http://schemas.openxmlformats.org/officeDocument/2006/relationships/image" Target="../media/image34.png"/><Relationship Id="rId38" Type="http://schemas.openxmlformats.org/officeDocument/2006/relationships/image" Target="../media/image60.png"/><Relationship Id="rId19" Type="http://schemas.openxmlformats.org/officeDocument/2006/relationships/image" Target="../media/image37.png"/><Relationship Id="rId18" Type="http://schemas.openxmlformats.org/officeDocument/2006/relationships/image" Target="../media/image3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76.png"/><Relationship Id="rId6" Type="http://schemas.openxmlformats.org/officeDocument/2006/relationships/image" Target="../media/image78.png"/><Relationship Id="rId7" Type="http://schemas.openxmlformats.org/officeDocument/2006/relationships/image" Target="../media/image8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76.png"/><Relationship Id="rId6" Type="http://schemas.openxmlformats.org/officeDocument/2006/relationships/image" Target="../media/image78.png"/><Relationship Id="rId7" Type="http://schemas.openxmlformats.org/officeDocument/2006/relationships/image" Target="../media/image8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hyperlink" Target="https://www.linkedin.com/company/11093207" TargetMode="External"/><Relationship Id="rId9"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hyperlink" Target="https://twitter.com/BizonSolutions" TargetMode="External"/><Relationship Id="rId7" Type="http://schemas.openxmlformats.org/officeDocument/2006/relationships/image" Target="../media/image4.png"/><Relationship Id="rId8" Type="http://schemas.openxmlformats.org/officeDocument/2006/relationships/hyperlink" Target="https://www.facebook.com/bizon.solutions/"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hyperlink" Target="https://www.linkedin.com/company/11093207" TargetMode="External"/><Relationship Id="rId9"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hyperlink" Target="https://twitter.com/BizonSolutions" TargetMode="External"/><Relationship Id="rId7" Type="http://schemas.openxmlformats.org/officeDocument/2006/relationships/image" Target="../media/image4.png"/><Relationship Id="rId8" Type="http://schemas.openxmlformats.org/officeDocument/2006/relationships/hyperlink" Target="https://www.facebook.com/bizon.solutions/"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9.png"/><Relationship Id="rId4" Type="http://schemas.openxmlformats.org/officeDocument/2006/relationships/image" Target="../media/image11.png"/><Relationship Id="rId11" Type="http://schemas.openxmlformats.org/officeDocument/2006/relationships/image" Target="../media/image13.png"/><Relationship Id="rId10" Type="http://schemas.openxmlformats.org/officeDocument/2006/relationships/image" Target="../media/image21.png"/><Relationship Id="rId9"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9.png"/><Relationship Id="rId4" Type="http://schemas.openxmlformats.org/officeDocument/2006/relationships/image" Target="../media/image11.png"/><Relationship Id="rId11" Type="http://schemas.openxmlformats.org/officeDocument/2006/relationships/image" Target="../media/image13.png"/><Relationship Id="rId10" Type="http://schemas.openxmlformats.org/officeDocument/2006/relationships/image" Target="../media/image21.png"/><Relationship Id="rId9"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ère Slide Bizon" type="title">
  <p:cSld name="TITLE">
    <p:spTree>
      <p:nvGrpSpPr>
        <p:cNvPr id="10" name="Shape 10"/>
        <p:cNvGrpSpPr/>
        <p:nvPr/>
      </p:nvGrpSpPr>
      <p:grpSpPr>
        <a:xfrm>
          <a:off x="0" y="0"/>
          <a:ext cx="0" cy="0"/>
          <a:chOff x="0" y="0"/>
          <a:chExt cx="0" cy="0"/>
        </a:xfrm>
      </p:grpSpPr>
      <p:sp>
        <p:nvSpPr>
          <p:cNvPr id="11" name="Google Shape;1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2" name="Google Shape;12;p2"/>
          <p:cNvPicPr preferRelativeResize="0"/>
          <p:nvPr/>
        </p:nvPicPr>
        <p:blipFill rotWithShape="1">
          <a:blip r:embed="rId2">
            <a:alphaModFix/>
          </a:blip>
          <a:srcRect b="1113" l="523" r="760" t="12598"/>
          <a:stretch/>
        </p:blipFill>
        <p:spPr>
          <a:xfrm>
            <a:off x="0" y="511150"/>
            <a:ext cx="9144000" cy="5223376"/>
          </a:xfrm>
          <a:prstGeom prst="rect">
            <a:avLst/>
          </a:prstGeom>
          <a:noFill/>
          <a:ln>
            <a:noFill/>
          </a:ln>
        </p:spPr>
      </p:pic>
      <p:sp>
        <p:nvSpPr>
          <p:cNvPr id="13" name="Google Shape;13;p2"/>
          <p:cNvSpPr txBox="1"/>
          <p:nvPr/>
        </p:nvSpPr>
        <p:spPr>
          <a:xfrm>
            <a:off x="442675" y="942525"/>
            <a:ext cx="5511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400">
                <a:solidFill>
                  <a:schemeClr val="dk1"/>
                </a:solidFill>
                <a:latin typeface="Montserrat"/>
                <a:ea typeface="Montserrat"/>
                <a:cs typeface="Montserrat"/>
                <a:sym typeface="Montserrat"/>
              </a:rPr>
              <a:t>Nous rendons les marques performantes sur Amazon</a:t>
            </a:r>
            <a:endParaRPr b="1" sz="2400">
              <a:solidFill>
                <a:schemeClr val="dk1"/>
              </a:solidFill>
              <a:latin typeface="Montserrat"/>
              <a:ea typeface="Montserrat"/>
              <a:cs typeface="Montserrat"/>
              <a:sym typeface="Montserrat"/>
            </a:endParaRPr>
          </a:p>
        </p:txBody>
      </p:sp>
      <p:sp>
        <p:nvSpPr>
          <p:cNvPr id="14" name="Google Shape;14;p2"/>
          <p:cNvSpPr txBox="1"/>
          <p:nvPr/>
        </p:nvSpPr>
        <p:spPr>
          <a:xfrm>
            <a:off x="442675" y="2042550"/>
            <a:ext cx="408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chemeClr val="dk2"/>
                </a:solidFill>
                <a:latin typeface="Montserrat"/>
                <a:ea typeface="Montserrat"/>
                <a:cs typeface="Montserrat"/>
                <a:sym typeface="Montserrat"/>
              </a:rPr>
              <a:t>Bizon est une agence de Publicis Groupe, 100% dédiée à la performance des marques sur Amazon. </a:t>
            </a:r>
            <a:r>
              <a:rPr lang="fr" sz="800">
                <a:solidFill>
                  <a:schemeClr val="dk2"/>
                </a:solidFill>
                <a:latin typeface="Montserrat"/>
                <a:ea typeface="Montserrat"/>
                <a:cs typeface="Montserrat"/>
                <a:sym typeface="Montserrat"/>
              </a:rPr>
              <a:t>Depuis 2017, nous mettons en action tous les leviers nécessaires pour écrire les success stories de nos clients sur la plateforme.</a:t>
            </a:r>
            <a:endParaRPr sz="800">
              <a:solidFill>
                <a:schemeClr val="dk2"/>
              </a:solidFill>
              <a:latin typeface="Montserrat"/>
              <a:ea typeface="Montserrat"/>
              <a:cs typeface="Montserrat"/>
              <a:sym typeface="Montserrat"/>
            </a:endParaRPr>
          </a:p>
        </p:txBody>
      </p:sp>
      <p:cxnSp>
        <p:nvCxnSpPr>
          <p:cNvPr id="15" name="Google Shape;15;p2"/>
          <p:cNvCxnSpPr/>
          <p:nvPr/>
        </p:nvCxnSpPr>
        <p:spPr>
          <a:xfrm>
            <a:off x="543733" y="1925063"/>
            <a:ext cx="601500" cy="0"/>
          </a:xfrm>
          <a:prstGeom prst="straightConnector1">
            <a:avLst/>
          </a:prstGeom>
          <a:noFill/>
          <a:ln cap="flat" cmpd="sng" w="19050">
            <a:solidFill>
              <a:srgbClr val="FFC200"/>
            </a:solidFill>
            <a:prstDash val="solid"/>
            <a:round/>
            <a:headEnd len="med" w="med" type="none"/>
            <a:tailEnd len="med" w="med" type="none"/>
          </a:ln>
        </p:spPr>
      </p:cxnSp>
      <p:pic>
        <p:nvPicPr>
          <p:cNvPr id="16" name="Google Shape;16;p2"/>
          <p:cNvPicPr preferRelativeResize="0"/>
          <p:nvPr/>
        </p:nvPicPr>
        <p:blipFill>
          <a:blip r:embed="rId3">
            <a:alphaModFix/>
          </a:blip>
          <a:stretch>
            <a:fillRect/>
          </a:stretch>
        </p:blipFill>
        <p:spPr>
          <a:xfrm>
            <a:off x="543725" y="309300"/>
            <a:ext cx="1488751" cy="456600"/>
          </a:xfrm>
          <a:prstGeom prst="rect">
            <a:avLst/>
          </a:prstGeom>
          <a:noFill/>
          <a:ln>
            <a:noFill/>
          </a:ln>
        </p:spPr>
      </p:pic>
      <p:pic>
        <p:nvPicPr>
          <p:cNvPr id="17" name="Google Shape;17;p2"/>
          <p:cNvPicPr preferRelativeResize="0"/>
          <p:nvPr/>
        </p:nvPicPr>
        <p:blipFill rotWithShape="1">
          <a:blip r:embed="rId4">
            <a:alphaModFix/>
          </a:blip>
          <a:srcRect b="76074" l="10727" r="7573" t="10752"/>
          <a:stretch/>
        </p:blipFill>
        <p:spPr>
          <a:xfrm>
            <a:off x="1312738" y="2745876"/>
            <a:ext cx="836676" cy="134925"/>
          </a:xfrm>
          <a:prstGeom prst="rect">
            <a:avLst/>
          </a:prstGeom>
          <a:noFill/>
          <a:ln>
            <a:noFill/>
          </a:ln>
        </p:spPr>
      </p:pic>
      <p:pic>
        <p:nvPicPr>
          <p:cNvPr id="18" name="Google Shape;18;p2"/>
          <p:cNvPicPr preferRelativeResize="0"/>
          <p:nvPr/>
        </p:nvPicPr>
        <p:blipFill>
          <a:blip r:embed="rId5">
            <a:alphaModFix/>
          </a:blip>
          <a:stretch>
            <a:fillRect/>
          </a:stretch>
        </p:blipFill>
        <p:spPr>
          <a:xfrm>
            <a:off x="426775" y="2609975"/>
            <a:ext cx="836673" cy="6383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base + Titre (no vagues)">
  <p:cSld name="CUSTOM_3_2">
    <p:spTree>
      <p:nvGrpSpPr>
        <p:cNvPr id="155" name="Shape 155"/>
        <p:cNvGrpSpPr/>
        <p:nvPr/>
      </p:nvGrpSpPr>
      <p:grpSpPr>
        <a:xfrm>
          <a:off x="0" y="0"/>
          <a:ext cx="0" cy="0"/>
          <a:chOff x="0" y="0"/>
          <a:chExt cx="0" cy="0"/>
        </a:xfrm>
      </p:grpSpPr>
      <p:pic>
        <p:nvPicPr>
          <p:cNvPr id="156" name="Google Shape;156;p11"/>
          <p:cNvPicPr preferRelativeResize="0"/>
          <p:nvPr/>
        </p:nvPicPr>
        <p:blipFill>
          <a:blip r:embed="rId2">
            <a:alphaModFix/>
          </a:blip>
          <a:stretch>
            <a:fillRect/>
          </a:stretch>
        </p:blipFill>
        <p:spPr>
          <a:xfrm>
            <a:off x="143939" y="146650"/>
            <a:ext cx="500107" cy="440100"/>
          </a:xfrm>
          <a:prstGeom prst="rect">
            <a:avLst/>
          </a:prstGeom>
          <a:noFill/>
          <a:ln>
            <a:noFill/>
          </a:ln>
        </p:spPr>
      </p:pic>
      <p:sp>
        <p:nvSpPr>
          <p:cNvPr id="157" name="Google Shape;157;p11"/>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Font typeface="Montserrat"/>
              <a:buNone/>
              <a:defRPr b="1"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58" name="Google Shape;158;p11"/>
          <p:cNvPicPr preferRelativeResize="0"/>
          <p:nvPr/>
        </p:nvPicPr>
        <p:blipFill>
          <a:blip r:embed="rId3">
            <a:alphaModFix amt="20000"/>
          </a:blip>
          <a:stretch>
            <a:fillRect/>
          </a:stretch>
        </p:blipFill>
        <p:spPr>
          <a:xfrm rot="10800000">
            <a:off x="8371909" y="-12"/>
            <a:ext cx="778325" cy="911975"/>
          </a:xfrm>
          <a:prstGeom prst="rect">
            <a:avLst/>
          </a:prstGeom>
          <a:noFill/>
          <a:ln>
            <a:noFill/>
          </a:ln>
        </p:spPr>
      </p:pic>
      <p:pic>
        <p:nvPicPr>
          <p:cNvPr id="159" name="Google Shape;159;p11"/>
          <p:cNvPicPr preferRelativeResize="0"/>
          <p:nvPr/>
        </p:nvPicPr>
        <p:blipFill>
          <a:blip r:embed="rId4">
            <a:alphaModFix/>
          </a:blip>
          <a:stretch>
            <a:fillRect/>
          </a:stretch>
        </p:blipFill>
        <p:spPr>
          <a:xfrm>
            <a:off x="7888325" y="233061"/>
            <a:ext cx="1109501" cy="3558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i sommes nous">
  <p:cSld name="CUSTOM_3_1">
    <p:spTree>
      <p:nvGrpSpPr>
        <p:cNvPr id="160" name="Shape 160"/>
        <p:cNvGrpSpPr/>
        <p:nvPr/>
      </p:nvGrpSpPr>
      <p:grpSpPr>
        <a:xfrm>
          <a:off x="0" y="0"/>
          <a:ext cx="0" cy="0"/>
          <a:chOff x="0" y="0"/>
          <a:chExt cx="0" cy="0"/>
        </a:xfrm>
      </p:grpSpPr>
      <p:pic>
        <p:nvPicPr>
          <p:cNvPr id="161" name="Google Shape;161;p12"/>
          <p:cNvPicPr preferRelativeResize="0"/>
          <p:nvPr/>
        </p:nvPicPr>
        <p:blipFill>
          <a:blip r:embed="rId2">
            <a:alphaModFix/>
          </a:blip>
          <a:stretch>
            <a:fillRect/>
          </a:stretch>
        </p:blipFill>
        <p:spPr>
          <a:xfrm>
            <a:off x="6077237" y="914225"/>
            <a:ext cx="2470500" cy="1806408"/>
          </a:xfrm>
          <a:prstGeom prst="rect">
            <a:avLst/>
          </a:prstGeom>
          <a:noFill/>
          <a:ln>
            <a:noFill/>
          </a:ln>
        </p:spPr>
      </p:pic>
      <p:pic>
        <p:nvPicPr>
          <p:cNvPr id="162" name="Google Shape;162;p12"/>
          <p:cNvPicPr preferRelativeResize="0"/>
          <p:nvPr/>
        </p:nvPicPr>
        <p:blipFill>
          <a:blip r:embed="rId3">
            <a:alphaModFix/>
          </a:blip>
          <a:stretch>
            <a:fillRect/>
          </a:stretch>
        </p:blipFill>
        <p:spPr>
          <a:xfrm>
            <a:off x="143939" y="146650"/>
            <a:ext cx="500107" cy="440100"/>
          </a:xfrm>
          <a:prstGeom prst="rect">
            <a:avLst/>
          </a:prstGeom>
          <a:noFill/>
          <a:ln>
            <a:noFill/>
          </a:ln>
        </p:spPr>
      </p:pic>
      <p:pic>
        <p:nvPicPr>
          <p:cNvPr id="163" name="Google Shape;163;p12"/>
          <p:cNvPicPr preferRelativeResize="0"/>
          <p:nvPr/>
        </p:nvPicPr>
        <p:blipFill>
          <a:blip r:embed="rId4">
            <a:alphaModFix amt="20000"/>
          </a:blip>
          <a:stretch>
            <a:fillRect/>
          </a:stretch>
        </p:blipFill>
        <p:spPr>
          <a:xfrm rot="10800000">
            <a:off x="8371909" y="-12"/>
            <a:ext cx="778325" cy="911975"/>
          </a:xfrm>
          <a:prstGeom prst="rect">
            <a:avLst/>
          </a:prstGeom>
          <a:noFill/>
          <a:ln>
            <a:noFill/>
          </a:ln>
        </p:spPr>
      </p:pic>
      <p:pic>
        <p:nvPicPr>
          <p:cNvPr id="164" name="Google Shape;164;p12"/>
          <p:cNvPicPr preferRelativeResize="0"/>
          <p:nvPr/>
        </p:nvPicPr>
        <p:blipFill>
          <a:blip r:embed="rId2">
            <a:alphaModFix/>
          </a:blip>
          <a:stretch>
            <a:fillRect/>
          </a:stretch>
        </p:blipFill>
        <p:spPr>
          <a:xfrm>
            <a:off x="6085062" y="2674700"/>
            <a:ext cx="2470500" cy="1806408"/>
          </a:xfrm>
          <a:prstGeom prst="rect">
            <a:avLst/>
          </a:prstGeom>
          <a:noFill/>
          <a:ln>
            <a:noFill/>
          </a:ln>
        </p:spPr>
      </p:pic>
      <p:sp>
        <p:nvSpPr>
          <p:cNvPr id="165" name="Google Shape;165;p12"/>
          <p:cNvSpPr/>
          <p:nvPr/>
        </p:nvSpPr>
        <p:spPr>
          <a:xfrm>
            <a:off x="6425762" y="1275187"/>
            <a:ext cx="1778100" cy="108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12"/>
          <p:cNvPicPr preferRelativeResize="0"/>
          <p:nvPr/>
        </p:nvPicPr>
        <p:blipFill>
          <a:blip r:embed="rId5">
            <a:alphaModFix/>
          </a:blip>
          <a:stretch>
            <a:fillRect/>
          </a:stretch>
        </p:blipFill>
        <p:spPr>
          <a:xfrm>
            <a:off x="7888325" y="233061"/>
            <a:ext cx="1109501" cy="355800"/>
          </a:xfrm>
          <a:prstGeom prst="rect">
            <a:avLst/>
          </a:prstGeom>
          <a:noFill/>
          <a:ln>
            <a:noFill/>
          </a:ln>
        </p:spPr>
      </p:pic>
      <p:sp>
        <p:nvSpPr>
          <p:cNvPr id="167" name="Google Shape;167;p12"/>
          <p:cNvSpPr txBox="1"/>
          <p:nvPr/>
        </p:nvSpPr>
        <p:spPr>
          <a:xfrm>
            <a:off x="6308763" y="1971708"/>
            <a:ext cx="2012100" cy="30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200"/>
              </a:spcBef>
              <a:spcAft>
                <a:spcPts val="1200"/>
              </a:spcAft>
              <a:buNone/>
            </a:pPr>
            <a:r>
              <a:rPr lang="fr" sz="1000">
                <a:solidFill>
                  <a:schemeClr val="dk2"/>
                </a:solidFill>
                <a:latin typeface="Montserrat"/>
                <a:ea typeface="Montserrat"/>
                <a:cs typeface="Montserrat"/>
                <a:sym typeface="Montserrat"/>
              </a:rPr>
              <a:t>Experts Amazon</a:t>
            </a:r>
            <a:endParaRPr sz="1000">
              <a:solidFill>
                <a:schemeClr val="dk2"/>
              </a:solidFill>
              <a:latin typeface="Montserrat"/>
              <a:ea typeface="Montserrat"/>
              <a:cs typeface="Montserrat"/>
              <a:sym typeface="Montserrat"/>
            </a:endParaRPr>
          </a:p>
        </p:txBody>
      </p:sp>
      <p:sp>
        <p:nvSpPr>
          <p:cNvPr id="168" name="Google Shape;168;p12"/>
          <p:cNvSpPr txBox="1"/>
          <p:nvPr/>
        </p:nvSpPr>
        <p:spPr>
          <a:xfrm>
            <a:off x="6612763" y="1464038"/>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70</a:t>
            </a:r>
            <a:endParaRPr b="1" sz="1600">
              <a:solidFill>
                <a:srgbClr val="0D2D5E"/>
              </a:solidFill>
              <a:latin typeface="Montserrat"/>
              <a:ea typeface="Montserrat"/>
              <a:cs typeface="Montserrat"/>
              <a:sym typeface="Montserrat"/>
            </a:endParaRPr>
          </a:p>
        </p:txBody>
      </p:sp>
      <p:sp>
        <p:nvSpPr>
          <p:cNvPr id="169" name="Google Shape;169;p12"/>
          <p:cNvSpPr/>
          <p:nvPr/>
        </p:nvSpPr>
        <p:spPr>
          <a:xfrm>
            <a:off x="6425762" y="3035662"/>
            <a:ext cx="1778100" cy="108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12"/>
          <p:cNvPicPr preferRelativeResize="0"/>
          <p:nvPr/>
        </p:nvPicPr>
        <p:blipFill>
          <a:blip r:embed="rId6">
            <a:alphaModFix amt="51000"/>
          </a:blip>
          <a:stretch>
            <a:fillRect/>
          </a:stretch>
        </p:blipFill>
        <p:spPr>
          <a:xfrm>
            <a:off x="7723625" y="981188"/>
            <a:ext cx="715775" cy="715775"/>
          </a:xfrm>
          <a:prstGeom prst="rect">
            <a:avLst/>
          </a:prstGeom>
          <a:noFill/>
          <a:ln>
            <a:noFill/>
          </a:ln>
        </p:spPr>
      </p:pic>
      <p:sp>
        <p:nvSpPr>
          <p:cNvPr id="171" name="Google Shape;171;p12"/>
          <p:cNvSpPr txBox="1"/>
          <p:nvPr/>
        </p:nvSpPr>
        <p:spPr>
          <a:xfrm>
            <a:off x="6314263" y="3731907"/>
            <a:ext cx="2012100" cy="30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200"/>
              </a:spcBef>
              <a:spcAft>
                <a:spcPts val="1200"/>
              </a:spcAft>
              <a:buNone/>
            </a:pPr>
            <a:r>
              <a:rPr lang="fr" sz="1000">
                <a:solidFill>
                  <a:schemeClr val="dk2"/>
                </a:solidFill>
                <a:latin typeface="Montserrat"/>
                <a:ea typeface="Montserrat"/>
                <a:cs typeface="Montserrat"/>
                <a:sym typeface="Montserrat"/>
              </a:rPr>
              <a:t>Conseil stratégique</a:t>
            </a:r>
            <a:br>
              <a:rPr lang="fr" sz="1000">
                <a:solidFill>
                  <a:schemeClr val="dk2"/>
                </a:solidFill>
                <a:latin typeface="Montserrat"/>
                <a:ea typeface="Montserrat"/>
                <a:cs typeface="Montserrat"/>
                <a:sym typeface="Montserrat"/>
              </a:rPr>
            </a:br>
            <a:r>
              <a:rPr lang="fr" sz="1000">
                <a:solidFill>
                  <a:schemeClr val="dk2"/>
                </a:solidFill>
                <a:latin typeface="Montserrat"/>
                <a:ea typeface="Montserrat"/>
                <a:cs typeface="Montserrat"/>
                <a:sym typeface="Montserrat"/>
              </a:rPr>
              <a:t>&amp; opérationnel</a:t>
            </a:r>
            <a:endParaRPr sz="1000">
              <a:solidFill>
                <a:schemeClr val="dk2"/>
              </a:solidFill>
              <a:latin typeface="Montserrat"/>
              <a:ea typeface="Montserrat"/>
              <a:cs typeface="Montserrat"/>
              <a:sym typeface="Montserrat"/>
            </a:endParaRPr>
          </a:p>
        </p:txBody>
      </p:sp>
      <p:sp>
        <p:nvSpPr>
          <p:cNvPr id="172" name="Google Shape;172;p12"/>
          <p:cNvSpPr txBox="1"/>
          <p:nvPr/>
        </p:nvSpPr>
        <p:spPr>
          <a:xfrm>
            <a:off x="6612763" y="3126454"/>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360°</a:t>
            </a:r>
            <a:endParaRPr b="1" sz="1600">
              <a:solidFill>
                <a:srgbClr val="0D2D5E"/>
              </a:solidFill>
              <a:latin typeface="Montserrat"/>
              <a:ea typeface="Montserrat"/>
              <a:cs typeface="Montserrat"/>
              <a:sym typeface="Montserrat"/>
            </a:endParaRPr>
          </a:p>
        </p:txBody>
      </p:sp>
      <p:pic>
        <p:nvPicPr>
          <p:cNvPr id="173" name="Google Shape;173;p12"/>
          <p:cNvPicPr preferRelativeResize="0"/>
          <p:nvPr/>
        </p:nvPicPr>
        <p:blipFill>
          <a:blip r:embed="rId7">
            <a:alphaModFix amt="55000"/>
          </a:blip>
          <a:stretch>
            <a:fillRect/>
          </a:stretch>
        </p:blipFill>
        <p:spPr>
          <a:xfrm>
            <a:off x="7723638" y="2651412"/>
            <a:ext cx="874475" cy="874475"/>
          </a:xfrm>
          <a:prstGeom prst="rect">
            <a:avLst/>
          </a:prstGeom>
          <a:noFill/>
          <a:ln>
            <a:noFill/>
          </a:ln>
        </p:spPr>
      </p:pic>
      <p:pic>
        <p:nvPicPr>
          <p:cNvPr id="174" name="Google Shape;174;p12"/>
          <p:cNvPicPr preferRelativeResize="0"/>
          <p:nvPr/>
        </p:nvPicPr>
        <p:blipFill>
          <a:blip r:embed="rId8">
            <a:alphaModFix amt="6000"/>
          </a:blip>
          <a:stretch>
            <a:fillRect/>
          </a:stretch>
        </p:blipFill>
        <p:spPr>
          <a:xfrm>
            <a:off x="5951881" y="4823893"/>
            <a:ext cx="3192044" cy="346332"/>
          </a:xfrm>
          <a:prstGeom prst="rect">
            <a:avLst/>
          </a:prstGeom>
          <a:noFill/>
          <a:ln>
            <a:noFill/>
          </a:ln>
        </p:spPr>
      </p:pic>
      <p:pic>
        <p:nvPicPr>
          <p:cNvPr id="175" name="Google Shape;175;p12"/>
          <p:cNvPicPr preferRelativeResize="0"/>
          <p:nvPr/>
        </p:nvPicPr>
        <p:blipFill>
          <a:blip r:embed="rId8">
            <a:alphaModFix amt="6000"/>
          </a:blip>
          <a:stretch>
            <a:fillRect/>
          </a:stretch>
        </p:blipFill>
        <p:spPr>
          <a:xfrm>
            <a:off x="3565871" y="4814425"/>
            <a:ext cx="3192044" cy="346332"/>
          </a:xfrm>
          <a:prstGeom prst="rect">
            <a:avLst/>
          </a:prstGeom>
          <a:noFill/>
          <a:ln>
            <a:noFill/>
          </a:ln>
        </p:spPr>
      </p:pic>
      <p:pic>
        <p:nvPicPr>
          <p:cNvPr id="176" name="Google Shape;176;p12"/>
          <p:cNvPicPr preferRelativeResize="0"/>
          <p:nvPr/>
        </p:nvPicPr>
        <p:blipFill>
          <a:blip r:embed="rId8">
            <a:alphaModFix amt="6000"/>
          </a:blip>
          <a:stretch>
            <a:fillRect/>
          </a:stretch>
        </p:blipFill>
        <p:spPr>
          <a:xfrm>
            <a:off x="0" y="4814425"/>
            <a:ext cx="3192044" cy="346332"/>
          </a:xfrm>
          <a:prstGeom prst="rect">
            <a:avLst/>
          </a:prstGeom>
          <a:noFill/>
          <a:ln>
            <a:noFill/>
          </a:ln>
        </p:spPr>
      </p:pic>
      <p:pic>
        <p:nvPicPr>
          <p:cNvPr id="177" name="Google Shape;177;p12"/>
          <p:cNvPicPr preferRelativeResize="0"/>
          <p:nvPr/>
        </p:nvPicPr>
        <p:blipFill>
          <a:blip r:embed="rId8">
            <a:alphaModFix amt="6000"/>
          </a:blip>
          <a:stretch>
            <a:fillRect/>
          </a:stretch>
        </p:blipFill>
        <p:spPr>
          <a:xfrm>
            <a:off x="2131848" y="4814425"/>
            <a:ext cx="3192044" cy="346332"/>
          </a:xfrm>
          <a:prstGeom prst="rect">
            <a:avLst/>
          </a:prstGeom>
          <a:noFill/>
          <a:ln>
            <a:noFill/>
          </a:ln>
        </p:spPr>
      </p:pic>
      <p:pic>
        <p:nvPicPr>
          <p:cNvPr id="178" name="Google Shape;178;p12"/>
          <p:cNvPicPr preferRelativeResize="0"/>
          <p:nvPr/>
        </p:nvPicPr>
        <p:blipFill>
          <a:blip r:embed="rId2">
            <a:alphaModFix/>
          </a:blip>
          <a:stretch>
            <a:fillRect/>
          </a:stretch>
        </p:blipFill>
        <p:spPr>
          <a:xfrm>
            <a:off x="545887" y="943388"/>
            <a:ext cx="2470500" cy="1806408"/>
          </a:xfrm>
          <a:prstGeom prst="rect">
            <a:avLst/>
          </a:prstGeom>
          <a:noFill/>
          <a:ln>
            <a:noFill/>
          </a:ln>
        </p:spPr>
      </p:pic>
      <p:sp>
        <p:nvSpPr>
          <p:cNvPr id="179" name="Google Shape;179;p12"/>
          <p:cNvSpPr txBox="1"/>
          <p:nvPr/>
        </p:nvSpPr>
        <p:spPr>
          <a:xfrm>
            <a:off x="291275" y="184700"/>
            <a:ext cx="64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Montserrat"/>
                <a:ea typeface="Montserrat"/>
                <a:cs typeface="Montserrat"/>
                <a:sym typeface="Montserrat"/>
              </a:rPr>
              <a:t>BIZON : QUI SOMMES NOUS</a:t>
            </a:r>
            <a:endParaRPr b="1">
              <a:solidFill>
                <a:schemeClr val="dk1"/>
              </a:solidFill>
              <a:latin typeface="Montserrat"/>
              <a:ea typeface="Montserrat"/>
              <a:cs typeface="Montserrat"/>
              <a:sym typeface="Montserrat"/>
            </a:endParaRPr>
          </a:p>
        </p:txBody>
      </p:sp>
      <p:pic>
        <p:nvPicPr>
          <p:cNvPr id="180" name="Google Shape;180;p12"/>
          <p:cNvPicPr preferRelativeResize="0"/>
          <p:nvPr/>
        </p:nvPicPr>
        <p:blipFill>
          <a:blip r:embed="rId2">
            <a:alphaModFix/>
          </a:blip>
          <a:stretch>
            <a:fillRect/>
          </a:stretch>
        </p:blipFill>
        <p:spPr>
          <a:xfrm>
            <a:off x="597330" y="2683863"/>
            <a:ext cx="2367594" cy="1806399"/>
          </a:xfrm>
          <a:prstGeom prst="rect">
            <a:avLst/>
          </a:prstGeom>
          <a:noFill/>
          <a:ln>
            <a:noFill/>
          </a:ln>
        </p:spPr>
      </p:pic>
      <p:sp>
        <p:nvSpPr>
          <p:cNvPr id="181" name="Google Shape;181;p12"/>
          <p:cNvSpPr/>
          <p:nvPr/>
        </p:nvSpPr>
        <p:spPr>
          <a:xfrm>
            <a:off x="911444" y="1275191"/>
            <a:ext cx="1668600" cy="108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
          <p:cNvSpPr txBox="1"/>
          <p:nvPr/>
        </p:nvSpPr>
        <p:spPr>
          <a:xfrm>
            <a:off x="1036794" y="1375587"/>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1ère</a:t>
            </a:r>
            <a:endParaRPr b="1" sz="1600">
              <a:solidFill>
                <a:srgbClr val="0D2D5E"/>
              </a:solidFill>
              <a:latin typeface="Montserrat"/>
              <a:ea typeface="Montserrat"/>
              <a:cs typeface="Montserrat"/>
              <a:sym typeface="Montserrat"/>
            </a:endParaRPr>
          </a:p>
        </p:txBody>
      </p:sp>
      <p:pic>
        <p:nvPicPr>
          <p:cNvPr id="183" name="Google Shape;183;p12"/>
          <p:cNvPicPr preferRelativeResize="0"/>
          <p:nvPr/>
        </p:nvPicPr>
        <p:blipFill>
          <a:blip r:embed="rId2">
            <a:alphaModFix/>
          </a:blip>
          <a:stretch>
            <a:fillRect/>
          </a:stretch>
        </p:blipFill>
        <p:spPr>
          <a:xfrm>
            <a:off x="3347762" y="943388"/>
            <a:ext cx="2470500" cy="1806408"/>
          </a:xfrm>
          <a:prstGeom prst="rect">
            <a:avLst/>
          </a:prstGeom>
          <a:noFill/>
          <a:ln>
            <a:noFill/>
          </a:ln>
        </p:spPr>
      </p:pic>
      <p:sp>
        <p:nvSpPr>
          <p:cNvPr id="184" name="Google Shape;184;p12"/>
          <p:cNvSpPr txBox="1"/>
          <p:nvPr/>
        </p:nvSpPr>
        <p:spPr>
          <a:xfrm>
            <a:off x="992298" y="1959307"/>
            <a:ext cx="1506900" cy="30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200"/>
              </a:spcBef>
              <a:spcAft>
                <a:spcPts val="1200"/>
              </a:spcAft>
              <a:buNone/>
            </a:pPr>
            <a:r>
              <a:rPr lang="fr" sz="1000">
                <a:solidFill>
                  <a:schemeClr val="dk2"/>
                </a:solidFill>
                <a:latin typeface="Montserrat"/>
                <a:ea typeface="Montserrat"/>
                <a:cs typeface="Montserrat"/>
                <a:sym typeface="Montserrat"/>
              </a:rPr>
              <a:t>Agence spécialisée Amazon en France</a:t>
            </a:r>
            <a:endParaRPr sz="1000">
              <a:solidFill>
                <a:schemeClr val="dk2"/>
              </a:solidFill>
              <a:latin typeface="Montserrat"/>
              <a:ea typeface="Montserrat"/>
              <a:cs typeface="Montserrat"/>
              <a:sym typeface="Montserrat"/>
            </a:endParaRPr>
          </a:p>
        </p:txBody>
      </p:sp>
      <p:pic>
        <p:nvPicPr>
          <p:cNvPr id="185" name="Google Shape;185;p12"/>
          <p:cNvPicPr preferRelativeResize="0"/>
          <p:nvPr/>
        </p:nvPicPr>
        <p:blipFill>
          <a:blip r:embed="rId9">
            <a:alphaModFix amt="52000"/>
          </a:blip>
          <a:stretch>
            <a:fillRect/>
          </a:stretch>
        </p:blipFill>
        <p:spPr>
          <a:xfrm>
            <a:off x="2344525" y="1025312"/>
            <a:ext cx="624625" cy="624625"/>
          </a:xfrm>
          <a:prstGeom prst="rect">
            <a:avLst/>
          </a:prstGeom>
          <a:noFill/>
          <a:ln>
            <a:noFill/>
          </a:ln>
        </p:spPr>
      </p:pic>
      <p:sp>
        <p:nvSpPr>
          <p:cNvPr id="186" name="Google Shape;186;p12"/>
          <p:cNvSpPr/>
          <p:nvPr/>
        </p:nvSpPr>
        <p:spPr>
          <a:xfrm>
            <a:off x="3657750" y="1250725"/>
            <a:ext cx="1778100" cy="117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2"/>
          <p:cNvSpPr txBox="1"/>
          <p:nvPr/>
        </p:nvSpPr>
        <p:spPr>
          <a:xfrm>
            <a:off x="3553313" y="2008946"/>
            <a:ext cx="2012100" cy="3000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1200"/>
              </a:spcBef>
              <a:spcAft>
                <a:spcPts val="1200"/>
              </a:spcAft>
              <a:buNone/>
            </a:pPr>
            <a:r>
              <a:rPr lang="fr" sz="1000">
                <a:solidFill>
                  <a:schemeClr val="dk2"/>
                </a:solidFill>
                <a:latin typeface="Montserrat"/>
                <a:ea typeface="Montserrat"/>
                <a:cs typeface="Montserrat"/>
                <a:sym typeface="Montserrat"/>
              </a:rPr>
              <a:t>Clients</a:t>
            </a:r>
            <a:endParaRPr sz="1000">
              <a:solidFill>
                <a:schemeClr val="dk2"/>
              </a:solidFill>
              <a:latin typeface="Montserrat"/>
              <a:ea typeface="Montserrat"/>
              <a:cs typeface="Montserrat"/>
              <a:sym typeface="Montserrat"/>
            </a:endParaRPr>
          </a:p>
        </p:txBody>
      </p:sp>
      <p:pic>
        <p:nvPicPr>
          <p:cNvPr id="188" name="Google Shape;188;p12"/>
          <p:cNvPicPr preferRelativeResize="0"/>
          <p:nvPr/>
        </p:nvPicPr>
        <p:blipFill>
          <a:blip r:embed="rId2">
            <a:alphaModFix/>
          </a:blip>
          <a:stretch>
            <a:fillRect/>
          </a:stretch>
        </p:blipFill>
        <p:spPr>
          <a:xfrm>
            <a:off x="3347762" y="2676413"/>
            <a:ext cx="2470500" cy="1806408"/>
          </a:xfrm>
          <a:prstGeom prst="rect">
            <a:avLst/>
          </a:prstGeom>
          <a:noFill/>
          <a:ln>
            <a:noFill/>
          </a:ln>
        </p:spPr>
      </p:pic>
      <p:pic>
        <p:nvPicPr>
          <p:cNvPr id="189" name="Google Shape;189;p12"/>
          <p:cNvPicPr preferRelativeResize="0"/>
          <p:nvPr/>
        </p:nvPicPr>
        <p:blipFill rotWithShape="1">
          <a:blip r:embed="rId10">
            <a:alphaModFix amt="49000"/>
          </a:blip>
          <a:srcRect b="0" l="0" r="0" t="38503"/>
          <a:stretch/>
        </p:blipFill>
        <p:spPr>
          <a:xfrm>
            <a:off x="5160325" y="952701"/>
            <a:ext cx="785250" cy="482884"/>
          </a:xfrm>
          <a:prstGeom prst="rect">
            <a:avLst/>
          </a:prstGeom>
          <a:noFill/>
          <a:ln>
            <a:noFill/>
          </a:ln>
        </p:spPr>
      </p:pic>
      <p:sp>
        <p:nvSpPr>
          <p:cNvPr id="190" name="Google Shape;190;p12"/>
          <p:cNvSpPr txBox="1"/>
          <p:nvPr/>
        </p:nvSpPr>
        <p:spPr>
          <a:xfrm>
            <a:off x="3324113" y="1464046"/>
            <a:ext cx="24705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+800</a:t>
            </a:r>
            <a:endParaRPr b="1" sz="1600">
              <a:solidFill>
                <a:srgbClr val="0D2D5E"/>
              </a:solidFill>
              <a:latin typeface="Montserrat"/>
              <a:ea typeface="Montserrat"/>
              <a:cs typeface="Montserrat"/>
              <a:sym typeface="Montserrat"/>
            </a:endParaRPr>
          </a:p>
        </p:txBody>
      </p:sp>
      <p:sp>
        <p:nvSpPr>
          <p:cNvPr id="191" name="Google Shape;191;p12"/>
          <p:cNvSpPr/>
          <p:nvPr/>
        </p:nvSpPr>
        <p:spPr>
          <a:xfrm>
            <a:off x="3758064" y="3052763"/>
            <a:ext cx="1668600" cy="1050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txBox="1"/>
          <p:nvPr/>
        </p:nvSpPr>
        <p:spPr>
          <a:xfrm>
            <a:off x="3553300" y="3656840"/>
            <a:ext cx="2064900" cy="30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200"/>
              </a:spcBef>
              <a:spcAft>
                <a:spcPts val="1200"/>
              </a:spcAft>
              <a:buNone/>
            </a:pPr>
            <a:r>
              <a:rPr lang="fr" sz="1000">
                <a:solidFill>
                  <a:schemeClr val="dk2"/>
                </a:solidFill>
                <a:latin typeface="Montserrat"/>
                <a:ea typeface="Montserrat"/>
                <a:cs typeface="Montserrat"/>
                <a:sym typeface="Montserrat"/>
              </a:rPr>
              <a:t>Solution Provider Network</a:t>
            </a:r>
            <a:endParaRPr sz="1000">
              <a:solidFill>
                <a:schemeClr val="dk2"/>
              </a:solidFill>
              <a:latin typeface="Montserrat"/>
              <a:ea typeface="Montserrat"/>
              <a:cs typeface="Montserrat"/>
              <a:sym typeface="Montserrat"/>
            </a:endParaRPr>
          </a:p>
        </p:txBody>
      </p:sp>
      <p:sp>
        <p:nvSpPr>
          <p:cNvPr id="193" name="Google Shape;193;p12"/>
          <p:cNvSpPr txBox="1"/>
          <p:nvPr/>
        </p:nvSpPr>
        <p:spPr>
          <a:xfrm>
            <a:off x="3875825" y="3130405"/>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SPN</a:t>
            </a:r>
            <a:endParaRPr b="1" sz="1600">
              <a:solidFill>
                <a:srgbClr val="0D2D5E"/>
              </a:solidFill>
              <a:latin typeface="Montserrat"/>
              <a:ea typeface="Montserrat"/>
              <a:cs typeface="Montserrat"/>
              <a:sym typeface="Montserrat"/>
            </a:endParaRPr>
          </a:p>
        </p:txBody>
      </p:sp>
      <p:pic>
        <p:nvPicPr>
          <p:cNvPr id="194" name="Google Shape;194;p12"/>
          <p:cNvPicPr preferRelativeResize="0"/>
          <p:nvPr/>
        </p:nvPicPr>
        <p:blipFill>
          <a:blip r:embed="rId11">
            <a:alphaModFix amt="58000"/>
          </a:blip>
          <a:stretch>
            <a:fillRect/>
          </a:stretch>
        </p:blipFill>
        <p:spPr>
          <a:xfrm>
            <a:off x="5160338" y="2776362"/>
            <a:ext cx="624600" cy="624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i sommes nous (EN)">
  <p:cSld name="CUSTOM_3_1_2">
    <p:spTree>
      <p:nvGrpSpPr>
        <p:cNvPr id="195" name="Shape 195"/>
        <p:cNvGrpSpPr/>
        <p:nvPr/>
      </p:nvGrpSpPr>
      <p:grpSpPr>
        <a:xfrm>
          <a:off x="0" y="0"/>
          <a:ext cx="0" cy="0"/>
          <a:chOff x="0" y="0"/>
          <a:chExt cx="0" cy="0"/>
        </a:xfrm>
      </p:grpSpPr>
      <p:pic>
        <p:nvPicPr>
          <p:cNvPr id="196" name="Google Shape;196;p13"/>
          <p:cNvPicPr preferRelativeResize="0"/>
          <p:nvPr/>
        </p:nvPicPr>
        <p:blipFill>
          <a:blip r:embed="rId2">
            <a:alphaModFix/>
          </a:blip>
          <a:stretch>
            <a:fillRect/>
          </a:stretch>
        </p:blipFill>
        <p:spPr>
          <a:xfrm>
            <a:off x="3347762" y="2676413"/>
            <a:ext cx="2470500" cy="1806408"/>
          </a:xfrm>
          <a:prstGeom prst="rect">
            <a:avLst/>
          </a:prstGeom>
          <a:noFill/>
          <a:ln>
            <a:noFill/>
          </a:ln>
        </p:spPr>
      </p:pic>
      <p:pic>
        <p:nvPicPr>
          <p:cNvPr id="197" name="Google Shape;197;p13"/>
          <p:cNvPicPr preferRelativeResize="0"/>
          <p:nvPr/>
        </p:nvPicPr>
        <p:blipFill>
          <a:blip r:embed="rId2">
            <a:alphaModFix/>
          </a:blip>
          <a:stretch>
            <a:fillRect/>
          </a:stretch>
        </p:blipFill>
        <p:spPr>
          <a:xfrm>
            <a:off x="6077237" y="914225"/>
            <a:ext cx="2470500" cy="1806408"/>
          </a:xfrm>
          <a:prstGeom prst="rect">
            <a:avLst/>
          </a:prstGeom>
          <a:noFill/>
          <a:ln>
            <a:noFill/>
          </a:ln>
        </p:spPr>
      </p:pic>
      <p:pic>
        <p:nvPicPr>
          <p:cNvPr id="198" name="Google Shape;198;p13"/>
          <p:cNvPicPr preferRelativeResize="0"/>
          <p:nvPr/>
        </p:nvPicPr>
        <p:blipFill>
          <a:blip r:embed="rId2">
            <a:alphaModFix/>
          </a:blip>
          <a:stretch>
            <a:fillRect/>
          </a:stretch>
        </p:blipFill>
        <p:spPr>
          <a:xfrm>
            <a:off x="3347762" y="943388"/>
            <a:ext cx="2470500" cy="1806408"/>
          </a:xfrm>
          <a:prstGeom prst="rect">
            <a:avLst/>
          </a:prstGeom>
          <a:noFill/>
          <a:ln>
            <a:noFill/>
          </a:ln>
        </p:spPr>
      </p:pic>
      <p:pic>
        <p:nvPicPr>
          <p:cNvPr id="199" name="Google Shape;199;p13"/>
          <p:cNvPicPr preferRelativeResize="0"/>
          <p:nvPr/>
        </p:nvPicPr>
        <p:blipFill>
          <a:blip r:embed="rId2">
            <a:alphaModFix/>
          </a:blip>
          <a:stretch>
            <a:fillRect/>
          </a:stretch>
        </p:blipFill>
        <p:spPr>
          <a:xfrm>
            <a:off x="545887" y="943388"/>
            <a:ext cx="2470500" cy="1806408"/>
          </a:xfrm>
          <a:prstGeom prst="rect">
            <a:avLst/>
          </a:prstGeom>
          <a:noFill/>
          <a:ln>
            <a:noFill/>
          </a:ln>
        </p:spPr>
      </p:pic>
      <p:pic>
        <p:nvPicPr>
          <p:cNvPr id="200" name="Google Shape;200;p13"/>
          <p:cNvPicPr preferRelativeResize="0"/>
          <p:nvPr/>
        </p:nvPicPr>
        <p:blipFill>
          <a:blip r:embed="rId3">
            <a:alphaModFix/>
          </a:blip>
          <a:stretch>
            <a:fillRect/>
          </a:stretch>
        </p:blipFill>
        <p:spPr>
          <a:xfrm>
            <a:off x="143939" y="146650"/>
            <a:ext cx="500107" cy="440100"/>
          </a:xfrm>
          <a:prstGeom prst="rect">
            <a:avLst/>
          </a:prstGeom>
          <a:noFill/>
          <a:ln>
            <a:noFill/>
          </a:ln>
        </p:spPr>
      </p:pic>
      <p:sp>
        <p:nvSpPr>
          <p:cNvPr id="201" name="Google Shape;201;p13"/>
          <p:cNvSpPr/>
          <p:nvPr/>
        </p:nvSpPr>
        <p:spPr>
          <a:xfrm>
            <a:off x="6425762" y="1275187"/>
            <a:ext cx="1778100" cy="108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3"/>
          <p:cNvPicPr preferRelativeResize="0"/>
          <p:nvPr/>
        </p:nvPicPr>
        <p:blipFill>
          <a:blip r:embed="rId4">
            <a:alphaModFix amt="20000"/>
          </a:blip>
          <a:stretch>
            <a:fillRect/>
          </a:stretch>
        </p:blipFill>
        <p:spPr>
          <a:xfrm rot="10800000">
            <a:off x="8371909" y="-12"/>
            <a:ext cx="778325" cy="911975"/>
          </a:xfrm>
          <a:prstGeom prst="rect">
            <a:avLst/>
          </a:prstGeom>
          <a:noFill/>
          <a:ln>
            <a:noFill/>
          </a:ln>
        </p:spPr>
      </p:pic>
      <p:sp>
        <p:nvSpPr>
          <p:cNvPr id="203" name="Google Shape;203;p13"/>
          <p:cNvSpPr/>
          <p:nvPr/>
        </p:nvSpPr>
        <p:spPr>
          <a:xfrm>
            <a:off x="3657750" y="1250725"/>
            <a:ext cx="1778100" cy="117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13"/>
          <p:cNvPicPr preferRelativeResize="0"/>
          <p:nvPr/>
        </p:nvPicPr>
        <p:blipFill>
          <a:blip r:embed="rId2">
            <a:alphaModFix/>
          </a:blip>
          <a:stretch>
            <a:fillRect/>
          </a:stretch>
        </p:blipFill>
        <p:spPr>
          <a:xfrm>
            <a:off x="6085062" y="2674700"/>
            <a:ext cx="2470500" cy="1806408"/>
          </a:xfrm>
          <a:prstGeom prst="rect">
            <a:avLst/>
          </a:prstGeom>
          <a:noFill/>
          <a:ln>
            <a:noFill/>
          </a:ln>
        </p:spPr>
      </p:pic>
      <p:pic>
        <p:nvPicPr>
          <p:cNvPr id="205" name="Google Shape;205;p13"/>
          <p:cNvPicPr preferRelativeResize="0"/>
          <p:nvPr/>
        </p:nvPicPr>
        <p:blipFill>
          <a:blip r:embed="rId5">
            <a:alphaModFix/>
          </a:blip>
          <a:stretch>
            <a:fillRect/>
          </a:stretch>
        </p:blipFill>
        <p:spPr>
          <a:xfrm>
            <a:off x="7888325" y="233061"/>
            <a:ext cx="1109501" cy="355800"/>
          </a:xfrm>
          <a:prstGeom prst="rect">
            <a:avLst/>
          </a:prstGeom>
          <a:noFill/>
          <a:ln>
            <a:noFill/>
          </a:ln>
        </p:spPr>
      </p:pic>
      <p:sp>
        <p:nvSpPr>
          <p:cNvPr id="206" name="Google Shape;206;p13"/>
          <p:cNvSpPr txBox="1"/>
          <p:nvPr/>
        </p:nvSpPr>
        <p:spPr>
          <a:xfrm>
            <a:off x="3540738" y="2061368"/>
            <a:ext cx="2012100" cy="3000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1200"/>
              </a:spcBef>
              <a:spcAft>
                <a:spcPts val="1200"/>
              </a:spcAft>
              <a:buNone/>
            </a:pPr>
            <a:r>
              <a:rPr lang="fr" sz="1000">
                <a:solidFill>
                  <a:schemeClr val="dk2"/>
                </a:solidFill>
                <a:latin typeface="Montserrat"/>
                <a:ea typeface="Montserrat"/>
                <a:cs typeface="Montserrat"/>
                <a:sym typeface="Montserrat"/>
              </a:rPr>
              <a:t>Clients</a:t>
            </a:r>
            <a:endParaRPr sz="1000">
              <a:solidFill>
                <a:schemeClr val="dk2"/>
              </a:solidFill>
              <a:latin typeface="Montserrat"/>
              <a:ea typeface="Montserrat"/>
              <a:cs typeface="Montserrat"/>
              <a:sym typeface="Montserrat"/>
            </a:endParaRPr>
          </a:p>
        </p:txBody>
      </p:sp>
      <p:sp>
        <p:nvSpPr>
          <p:cNvPr id="207" name="Google Shape;207;p13"/>
          <p:cNvSpPr/>
          <p:nvPr/>
        </p:nvSpPr>
        <p:spPr>
          <a:xfrm>
            <a:off x="911444" y="1275191"/>
            <a:ext cx="1668600" cy="108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txBox="1"/>
          <p:nvPr/>
        </p:nvSpPr>
        <p:spPr>
          <a:xfrm>
            <a:off x="3311538" y="1490125"/>
            <a:ext cx="24705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+800</a:t>
            </a:r>
            <a:endParaRPr b="1" sz="1600">
              <a:solidFill>
                <a:srgbClr val="0D2D5E"/>
              </a:solidFill>
              <a:latin typeface="Montserrat"/>
              <a:ea typeface="Montserrat"/>
              <a:cs typeface="Montserrat"/>
              <a:sym typeface="Montserrat"/>
            </a:endParaRPr>
          </a:p>
        </p:txBody>
      </p:sp>
      <p:sp>
        <p:nvSpPr>
          <p:cNvPr id="209" name="Google Shape;209;p13"/>
          <p:cNvSpPr/>
          <p:nvPr/>
        </p:nvSpPr>
        <p:spPr>
          <a:xfrm>
            <a:off x="3758064" y="3052763"/>
            <a:ext cx="1668600" cy="1050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txBox="1"/>
          <p:nvPr/>
        </p:nvSpPr>
        <p:spPr>
          <a:xfrm>
            <a:off x="992311" y="2004936"/>
            <a:ext cx="1506900" cy="300000"/>
          </a:xfrm>
          <a:prstGeom prst="rect">
            <a:avLst/>
          </a:prstGeom>
          <a:noFill/>
          <a:ln>
            <a:noFill/>
          </a:ln>
        </p:spPr>
        <p:txBody>
          <a:bodyPr anchorCtr="0" anchor="ctr" bIns="91425" lIns="91425" spcFirstLastPara="1" rIns="91425" wrap="square" tIns="91425">
            <a:noAutofit/>
          </a:bodyPr>
          <a:lstStyle/>
          <a:p>
            <a:pPr indent="0" lvl="0" marL="0" rtl="0" algn="ctr">
              <a:spcBef>
                <a:spcPts val="1200"/>
              </a:spcBef>
              <a:spcAft>
                <a:spcPts val="1200"/>
              </a:spcAft>
              <a:buNone/>
            </a:pPr>
            <a:r>
              <a:rPr lang="fr" sz="1000">
                <a:solidFill>
                  <a:schemeClr val="dk2"/>
                </a:solidFill>
                <a:latin typeface="Montserrat"/>
                <a:ea typeface="Montserrat"/>
                <a:cs typeface="Montserrat"/>
                <a:sym typeface="Montserrat"/>
              </a:rPr>
              <a:t>Amazon dedicated agency in France</a:t>
            </a:r>
            <a:endParaRPr sz="1000">
              <a:solidFill>
                <a:schemeClr val="dk2"/>
              </a:solidFill>
              <a:latin typeface="Montserrat"/>
              <a:ea typeface="Montserrat"/>
              <a:cs typeface="Montserrat"/>
              <a:sym typeface="Montserrat"/>
            </a:endParaRPr>
          </a:p>
        </p:txBody>
      </p:sp>
      <p:sp>
        <p:nvSpPr>
          <p:cNvPr id="211" name="Google Shape;211;p13"/>
          <p:cNvSpPr txBox="1"/>
          <p:nvPr/>
        </p:nvSpPr>
        <p:spPr>
          <a:xfrm>
            <a:off x="1036806" y="1388287"/>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1st</a:t>
            </a:r>
            <a:endParaRPr b="1" sz="1600">
              <a:solidFill>
                <a:srgbClr val="0D2D5E"/>
              </a:solidFill>
              <a:latin typeface="Montserrat"/>
              <a:ea typeface="Montserrat"/>
              <a:cs typeface="Montserrat"/>
              <a:sym typeface="Montserrat"/>
            </a:endParaRPr>
          </a:p>
        </p:txBody>
      </p:sp>
      <p:sp>
        <p:nvSpPr>
          <p:cNvPr id="212" name="Google Shape;212;p13"/>
          <p:cNvSpPr/>
          <p:nvPr/>
        </p:nvSpPr>
        <p:spPr>
          <a:xfrm>
            <a:off x="6425762" y="3035662"/>
            <a:ext cx="1778100" cy="108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txBox="1"/>
          <p:nvPr/>
        </p:nvSpPr>
        <p:spPr>
          <a:xfrm>
            <a:off x="6306425" y="1980951"/>
            <a:ext cx="2012100" cy="300000"/>
          </a:xfrm>
          <a:prstGeom prst="rect">
            <a:avLst/>
          </a:prstGeom>
          <a:noFill/>
          <a:ln>
            <a:noFill/>
          </a:ln>
        </p:spPr>
        <p:txBody>
          <a:bodyPr anchorCtr="0" anchor="ctr" bIns="91425" lIns="91425" spcFirstLastPara="1" rIns="91425" wrap="square" tIns="91425">
            <a:noAutofit/>
          </a:bodyPr>
          <a:lstStyle/>
          <a:p>
            <a:pPr indent="0" lvl="0" marL="0" rtl="0" algn="ctr">
              <a:spcBef>
                <a:spcPts val="1200"/>
              </a:spcBef>
              <a:spcAft>
                <a:spcPts val="1200"/>
              </a:spcAft>
              <a:buNone/>
            </a:pPr>
            <a:r>
              <a:rPr lang="fr" sz="1000">
                <a:solidFill>
                  <a:schemeClr val="dk2"/>
                </a:solidFill>
                <a:latin typeface="Montserrat"/>
                <a:ea typeface="Montserrat"/>
                <a:cs typeface="Montserrat"/>
                <a:sym typeface="Montserrat"/>
              </a:rPr>
              <a:t>Amazon Experts</a:t>
            </a:r>
            <a:endParaRPr sz="1000">
              <a:solidFill>
                <a:schemeClr val="dk2"/>
              </a:solidFill>
              <a:latin typeface="Montserrat"/>
              <a:ea typeface="Montserrat"/>
              <a:cs typeface="Montserrat"/>
              <a:sym typeface="Montserrat"/>
            </a:endParaRPr>
          </a:p>
        </p:txBody>
      </p:sp>
      <p:sp>
        <p:nvSpPr>
          <p:cNvPr id="214" name="Google Shape;214;p13"/>
          <p:cNvSpPr txBox="1"/>
          <p:nvPr/>
        </p:nvSpPr>
        <p:spPr>
          <a:xfrm>
            <a:off x="6610425" y="1446938"/>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70</a:t>
            </a:r>
            <a:endParaRPr b="1" sz="1600">
              <a:solidFill>
                <a:srgbClr val="0D2D5E"/>
              </a:solidFill>
              <a:latin typeface="Montserrat"/>
              <a:ea typeface="Montserrat"/>
              <a:cs typeface="Montserrat"/>
              <a:sym typeface="Montserrat"/>
            </a:endParaRPr>
          </a:p>
        </p:txBody>
      </p:sp>
      <p:sp>
        <p:nvSpPr>
          <p:cNvPr id="215" name="Google Shape;215;p13"/>
          <p:cNvSpPr txBox="1"/>
          <p:nvPr/>
        </p:nvSpPr>
        <p:spPr>
          <a:xfrm>
            <a:off x="3559925" y="3665490"/>
            <a:ext cx="2064900" cy="30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200"/>
              </a:spcBef>
              <a:spcAft>
                <a:spcPts val="1200"/>
              </a:spcAft>
              <a:buNone/>
            </a:pPr>
            <a:r>
              <a:rPr lang="fr" sz="1000">
                <a:solidFill>
                  <a:schemeClr val="dk2"/>
                </a:solidFill>
                <a:latin typeface="Montserrat"/>
                <a:ea typeface="Montserrat"/>
                <a:cs typeface="Montserrat"/>
                <a:sym typeface="Montserrat"/>
              </a:rPr>
              <a:t>Solution Provider Network</a:t>
            </a:r>
            <a:endParaRPr sz="1000">
              <a:solidFill>
                <a:schemeClr val="dk2"/>
              </a:solidFill>
              <a:latin typeface="Montserrat"/>
              <a:ea typeface="Montserrat"/>
              <a:cs typeface="Montserrat"/>
              <a:sym typeface="Montserrat"/>
            </a:endParaRPr>
          </a:p>
        </p:txBody>
      </p:sp>
      <p:sp>
        <p:nvSpPr>
          <p:cNvPr id="216" name="Google Shape;216;p13"/>
          <p:cNvSpPr txBox="1"/>
          <p:nvPr/>
        </p:nvSpPr>
        <p:spPr>
          <a:xfrm>
            <a:off x="3882450" y="3139055"/>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SPN</a:t>
            </a:r>
            <a:endParaRPr b="1" sz="1600">
              <a:solidFill>
                <a:srgbClr val="0D2D5E"/>
              </a:solidFill>
              <a:latin typeface="Montserrat"/>
              <a:ea typeface="Montserrat"/>
              <a:cs typeface="Montserrat"/>
              <a:sym typeface="Montserrat"/>
            </a:endParaRPr>
          </a:p>
        </p:txBody>
      </p:sp>
      <p:sp>
        <p:nvSpPr>
          <p:cNvPr id="217" name="Google Shape;217;p13"/>
          <p:cNvSpPr txBox="1"/>
          <p:nvPr/>
        </p:nvSpPr>
        <p:spPr>
          <a:xfrm>
            <a:off x="6314250" y="3744507"/>
            <a:ext cx="2012100" cy="300000"/>
          </a:xfrm>
          <a:prstGeom prst="rect">
            <a:avLst/>
          </a:prstGeom>
          <a:noFill/>
          <a:ln>
            <a:noFill/>
          </a:ln>
        </p:spPr>
        <p:txBody>
          <a:bodyPr anchorCtr="0" anchor="ctr" bIns="91425" lIns="91425" spcFirstLastPara="1" rIns="91425" wrap="square" tIns="91425">
            <a:noAutofit/>
          </a:bodyPr>
          <a:lstStyle/>
          <a:p>
            <a:pPr indent="0" lvl="0" marL="0" rtl="0" algn="ctr">
              <a:spcBef>
                <a:spcPts val="1200"/>
              </a:spcBef>
              <a:spcAft>
                <a:spcPts val="1200"/>
              </a:spcAft>
              <a:buClr>
                <a:schemeClr val="accent1"/>
              </a:buClr>
              <a:buSzPts val="1000"/>
              <a:buFont typeface="Arial"/>
              <a:buNone/>
            </a:pPr>
            <a:r>
              <a:rPr lang="fr" sz="1000">
                <a:solidFill>
                  <a:schemeClr val="dk2"/>
                </a:solidFill>
                <a:latin typeface="Montserrat"/>
                <a:ea typeface="Montserrat"/>
                <a:cs typeface="Montserrat"/>
                <a:sym typeface="Montserrat"/>
              </a:rPr>
              <a:t>Strategic &amp; operational experts</a:t>
            </a:r>
            <a:endParaRPr sz="1000">
              <a:solidFill>
                <a:schemeClr val="dk2"/>
              </a:solidFill>
              <a:latin typeface="Montserrat"/>
              <a:ea typeface="Montserrat"/>
              <a:cs typeface="Montserrat"/>
              <a:sym typeface="Montserrat"/>
            </a:endParaRPr>
          </a:p>
        </p:txBody>
      </p:sp>
      <p:sp>
        <p:nvSpPr>
          <p:cNvPr id="218" name="Google Shape;218;p13"/>
          <p:cNvSpPr txBox="1"/>
          <p:nvPr/>
        </p:nvSpPr>
        <p:spPr>
          <a:xfrm>
            <a:off x="6612750" y="3139054"/>
            <a:ext cx="1415100" cy="5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100">
                <a:solidFill>
                  <a:srgbClr val="0D2D5E"/>
                </a:solidFill>
                <a:latin typeface="Montserrat"/>
                <a:ea typeface="Montserrat"/>
                <a:cs typeface="Montserrat"/>
                <a:sym typeface="Montserrat"/>
              </a:rPr>
              <a:t>360°</a:t>
            </a:r>
            <a:endParaRPr b="1" sz="1600">
              <a:solidFill>
                <a:srgbClr val="0D2D5E"/>
              </a:solidFill>
              <a:latin typeface="Montserrat"/>
              <a:ea typeface="Montserrat"/>
              <a:cs typeface="Montserrat"/>
              <a:sym typeface="Montserrat"/>
            </a:endParaRPr>
          </a:p>
        </p:txBody>
      </p:sp>
      <p:pic>
        <p:nvPicPr>
          <p:cNvPr id="219" name="Google Shape;219;p13"/>
          <p:cNvPicPr preferRelativeResize="0"/>
          <p:nvPr/>
        </p:nvPicPr>
        <p:blipFill>
          <a:blip r:embed="rId6">
            <a:alphaModFix amt="6000"/>
          </a:blip>
          <a:stretch>
            <a:fillRect/>
          </a:stretch>
        </p:blipFill>
        <p:spPr>
          <a:xfrm>
            <a:off x="5951881" y="4823893"/>
            <a:ext cx="3192044" cy="346332"/>
          </a:xfrm>
          <a:prstGeom prst="rect">
            <a:avLst/>
          </a:prstGeom>
          <a:noFill/>
          <a:ln>
            <a:noFill/>
          </a:ln>
        </p:spPr>
      </p:pic>
      <p:pic>
        <p:nvPicPr>
          <p:cNvPr id="220" name="Google Shape;220;p13"/>
          <p:cNvPicPr preferRelativeResize="0"/>
          <p:nvPr/>
        </p:nvPicPr>
        <p:blipFill>
          <a:blip r:embed="rId6">
            <a:alphaModFix amt="6000"/>
          </a:blip>
          <a:stretch>
            <a:fillRect/>
          </a:stretch>
        </p:blipFill>
        <p:spPr>
          <a:xfrm>
            <a:off x="3565871" y="4814425"/>
            <a:ext cx="3192044" cy="346332"/>
          </a:xfrm>
          <a:prstGeom prst="rect">
            <a:avLst/>
          </a:prstGeom>
          <a:noFill/>
          <a:ln>
            <a:noFill/>
          </a:ln>
        </p:spPr>
      </p:pic>
      <p:pic>
        <p:nvPicPr>
          <p:cNvPr id="221" name="Google Shape;221;p13"/>
          <p:cNvPicPr preferRelativeResize="0"/>
          <p:nvPr/>
        </p:nvPicPr>
        <p:blipFill>
          <a:blip r:embed="rId6">
            <a:alphaModFix amt="6000"/>
          </a:blip>
          <a:stretch>
            <a:fillRect/>
          </a:stretch>
        </p:blipFill>
        <p:spPr>
          <a:xfrm>
            <a:off x="0" y="4814425"/>
            <a:ext cx="3192044" cy="346332"/>
          </a:xfrm>
          <a:prstGeom prst="rect">
            <a:avLst/>
          </a:prstGeom>
          <a:noFill/>
          <a:ln>
            <a:noFill/>
          </a:ln>
        </p:spPr>
      </p:pic>
      <p:pic>
        <p:nvPicPr>
          <p:cNvPr id="222" name="Google Shape;222;p13"/>
          <p:cNvPicPr preferRelativeResize="0"/>
          <p:nvPr/>
        </p:nvPicPr>
        <p:blipFill>
          <a:blip r:embed="rId6">
            <a:alphaModFix amt="6000"/>
          </a:blip>
          <a:stretch>
            <a:fillRect/>
          </a:stretch>
        </p:blipFill>
        <p:spPr>
          <a:xfrm>
            <a:off x="2131848" y="4814425"/>
            <a:ext cx="3192044" cy="346332"/>
          </a:xfrm>
          <a:prstGeom prst="rect">
            <a:avLst/>
          </a:prstGeom>
          <a:noFill/>
          <a:ln>
            <a:noFill/>
          </a:ln>
        </p:spPr>
      </p:pic>
      <p:sp>
        <p:nvSpPr>
          <p:cNvPr id="223" name="Google Shape;223;p13"/>
          <p:cNvSpPr txBox="1"/>
          <p:nvPr/>
        </p:nvSpPr>
        <p:spPr>
          <a:xfrm>
            <a:off x="291275" y="184700"/>
            <a:ext cx="64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Montserrat"/>
                <a:ea typeface="Montserrat"/>
                <a:cs typeface="Montserrat"/>
                <a:sym typeface="Montserrat"/>
              </a:rPr>
              <a:t>WHO’S BIZON</a:t>
            </a:r>
            <a:endParaRPr b="1">
              <a:solidFill>
                <a:schemeClr val="dk1"/>
              </a:solidFill>
              <a:latin typeface="Montserrat"/>
              <a:ea typeface="Montserrat"/>
              <a:cs typeface="Montserrat"/>
              <a:sym typeface="Montserrat"/>
            </a:endParaRPr>
          </a:p>
        </p:txBody>
      </p:sp>
      <p:pic>
        <p:nvPicPr>
          <p:cNvPr id="224" name="Google Shape;224;p13"/>
          <p:cNvPicPr preferRelativeResize="0"/>
          <p:nvPr/>
        </p:nvPicPr>
        <p:blipFill>
          <a:blip r:embed="rId4">
            <a:alphaModFix amt="20000"/>
          </a:blip>
          <a:stretch>
            <a:fillRect/>
          </a:stretch>
        </p:blipFill>
        <p:spPr>
          <a:xfrm rot="10800000">
            <a:off x="8371909" y="-12"/>
            <a:ext cx="778325" cy="911975"/>
          </a:xfrm>
          <a:prstGeom prst="rect">
            <a:avLst/>
          </a:prstGeom>
          <a:noFill/>
          <a:ln>
            <a:noFill/>
          </a:ln>
        </p:spPr>
      </p:pic>
      <p:pic>
        <p:nvPicPr>
          <p:cNvPr id="225" name="Google Shape;225;p13"/>
          <p:cNvPicPr preferRelativeResize="0"/>
          <p:nvPr/>
        </p:nvPicPr>
        <p:blipFill>
          <a:blip r:embed="rId7">
            <a:alphaModFix amt="51000"/>
          </a:blip>
          <a:stretch>
            <a:fillRect/>
          </a:stretch>
        </p:blipFill>
        <p:spPr>
          <a:xfrm>
            <a:off x="7723625" y="981188"/>
            <a:ext cx="715775" cy="715775"/>
          </a:xfrm>
          <a:prstGeom prst="rect">
            <a:avLst/>
          </a:prstGeom>
          <a:noFill/>
          <a:ln>
            <a:noFill/>
          </a:ln>
        </p:spPr>
      </p:pic>
      <p:pic>
        <p:nvPicPr>
          <p:cNvPr id="226" name="Google Shape;226;p13"/>
          <p:cNvPicPr preferRelativeResize="0"/>
          <p:nvPr/>
        </p:nvPicPr>
        <p:blipFill>
          <a:blip r:embed="rId8">
            <a:alphaModFix amt="55000"/>
          </a:blip>
          <a:stretch>
            <a:fillRect/>
          </a:stretch>
        </p:blipFill>
        <p:spPr>
          <a:xfrm>
            <a:off x="7723638" y="2651412"/>
            <a:ext cx="874475" cy="874475"/>
          </a:xfrm>
          <a:prstGeom prst="rect">
            <a:avLst/>
          </a:prstGeom>
          <a:noFill/>
          <a:ln>
            <a:noFill/>
          </a:ln>
        </p:spPr>
      </p:pic>
      <p:pic>
        <p:nvPicPr>
          <p:cNvPr id="227" name="Google Shape;227;p13"/>
          <p:cNvPicPr preferRelativeResize="0"/>
          <p:nvPr/>
        </p:nvPicPr>
        <p:blipFill>
          <a:blip r:embed="rId2">
            <a:alphaModFix/>
          </a:blip>
          <a:stretch>
            <a:fillRect/>
          </a:stretch>
        </p:blipFill>
        <p:spPr>
          <a:xfrm>
            <a:off x="597330" y="2683863"/>
            <a:ext cx="2367594" cy="1806399"/>
          </a:xfrm>
          <a:prstGeom prst="rect">
            <a:avLst/>
          </a:prstGeom>
          <a:noFill/>
          <a:ln>
            <a:noFill/>
          </a:ln>
        </p:spPr>
      </p:pic>
      <p:pic>
        <p:nvPicPr>
          <p:cNvPr id="228" name="Google Shape;228;p13"/>
          <p:cNvPicPr preferRelativeResize="0"/>
          <p:nvPr/>
        </p:nvPicPr>
        <p:blipFill>
          <a:blip r:embed="rId9">
            <a:alphaModFix amt="52000"/>
          </a:blip>
          <a:stretch>
            <a:fillRect/>
          </a:stretch>
        </p:blipFill>
        <p:spPr>
          <a:xfrm>
            <a:off x="2344525" y="1025312"/>
            <a:ext cx="624625" cy="624625"/>
          </a:xfrm>
          <a:prstGeom prst="rect">
            <a:avLst/>
          </a:prstGeom>
          <a:noFill/>
          <a:ln>
            <a:noFill/>
          </a:ln>
        </p:spPr>
      </p:pic>
      <p:pic>
        <p:nvPicPr>
          <p:cNvPr id="229" name="Google Shape;229;p13"/>
          <p:cNvPicPr preferRelativeResize="0"/>
          <p:nvPr/>
        </p:nvPicPr>
        <p:blipFill rotWithShape="1">
          <a:blip r:embed="rId10">
            <a:alphaModFix amt="49000"/>
          </a:blip>
          <a:srcRect b="0" l="0" r="0" t="38503"/>
          <a:stretch/>
        </p:blipFill>
        <p:spPr>
          <a:xfrm>
            <a:off x="5160325" y="952701"/>
            <a:ext cx="785250" cy="482884"/>
          </a:xfrm>
          <a:prstGeom prst="rect">
            <a:avLst/>
          </a:prstGeom>
          <a:noFill/>
          <a:ln>
            <a:noFill/>
          </a:ln>
        </p:spPr>
      </p:pic>
      <p:pic>
        <p:nvPicPr>
          <p:cNvPr id="230" name="Google Shape;230;p13"/>
          <p:cNvPicPr preferRelativeResize="0"/>
          <p:nvPr/>
        </p:nvPicPr>
        <p:blipFill>
          <a:blip r:embed="rId11">
            <a:alphaModFix amt="58000"/>
          </a:blip>
          <a:stretch>
            <a:fillRect/>
          </a:stretch>
        </p:blipFill>
        <p:spPr>
          <a:xfrm>
            <a:off x="5160338" y="2776362"/>
            <a:ext cx="624600" cy="624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s clients">
  <p:cSld name="CUSTOM_3_1_1">
    <p:spTree>
      <p:nvGrpSpPr>
        <p:cNvPr id="231" name="Shape 231"/>
        <p:cNvGrpSpPr/>
        <p:nvPr/>
      </p:nvGrpSpPr>
      <p:grpSpPr>
        <a:xfrm>
          <a:off x="0" y="0"/>
          <a:ext cx="0" cy="0"/>
          <a:chOff x="0" y="0"/>
          <a:chExt cx="0" cy="0"/>
        </a:xfrm>
      </p:grpSpPr>
      <p:pic>
        <p:nvPicPr>
          <p:cNvPr id="232" name="Google Shape;232;p14"/>
          <p:cNvPicPr preferRelativeResize="0"/>
          <p:nvPr/>
        </p:nvPicPr>
        <p:blipFill>
          <a:blip r:embed="rId2">
            <a:alphaModFix/>
          </a:blip>
          <a:stretch>
            <a:fillRect/>
          </a:stretch>
        </p:blipFill>
        <p:spPr>
          <a:xfrm>
            <a:off x="143939" y="146650"/>
            <a:ext cx="500107" cy="440100"/>
          </a:xfrm>
          <a:prstGeom prst="rect">
            <a:avLst/>
          </a:prstGeom>
          <a:noFill/>
          <a:ln>
            <a:noFill/>
          </a:ln>
        </p:spPr>
      </p:pic>
      <p:pic>
        <p:nvPicPr>
          <p:cNvPr id="233" name="Google Shape;233;p14"/>
          <p:cNvPicPr preferRelativeResize="0"/>
          <p:nvPr/>
        </p:nvPicPr>
        <p:blipFill>
          <a:blip r:embed="rId3">
            <a:alphaModFix amt="20000"/>
          </a:blip>
          <a:stretch>
            <a:fillRect/>
          </a:stretch>
        </p:blipFill>
        <p:spPr>
          <a:xfrm rot="10800000">
            <a:off x="8371909" y="-12"/>
            <a:ext cx="778325" cy="911975"/>
          </a:xfrm>
          <a:prstGeom prst="rect">
            <a:avLst/>
          </a:prstGeom>
          <a:noFill/>
          <a:ln>
            <a:noFill/>
          </a:ln>
        </p:spPr>
      </p:pic>
      <p:pic>
        <p:nvPicPr>
          <p:cNvPr id="234" name="Google Shape;234;p14"/>
          <p:cNvPicPr preferRelativeResize="0"/>
          <p:nvPr/>
        </p:nvPicPr>
        <p:blipFill>
          <a:blip r:embed="rId4">
            <a:alphaModFix/>
          </a:blip>
          <a:stretch>
            <a:fillRect/>
          </a:stretch>
        </p:blipFill>
        <p:spPr>
          <a:xfrm>
            <a:off x="7888325" y="233061"/>
            <a:ext cx="1109501" cy="355800"/>
          </a:xfrm>
          <a:prstGeom prst="rect">
            <a:avLst/>
          </a:prstGeom>
          <a:noFill/>
          <a:ln>
            <a:noFill/>
          </a:ln>
        </p:spPr>
      </p:pic>
      <p:sp>
        <p:nvSpPr>
          <p:cNvPr id="235" name="Google Shape;235;p14"/>
          <p:cNvSpPr txBox="1"/>
          <p:nvPr/>
        </p:nvSpPr>
        <p:spPr>
          <a:xfrm>
            <a:off x="291275" y="184700"/>
            <a:ext cx="64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Montserrat"/>
                <a:ea typeface="Montserrat"/>
                <a:cs typeface="Montserrat"/>
                <a:sym typeface="Montserrat"/>
              </a:rPr>
              <a:t>NOUS BOOSTONS LEUR </a:t>
            </a:r>
            <a:r>
              <a:rPr b="1" lang="fr">
                <a:solidFill>
                  <a:schemeClr val="lt1"/>
                </a:solidFill>
                <a:latin typeface="Montserrat"/>
                <a:ea typeface="Montserrat"/>
                <a:cs typeface="Montserrat"/>
                <a:sym typeface="Montserrat"/>
              </a:rPr>
              <a:t>BIZ</a:t>
            </a:r>
            <a:r>
              <a:rPr b="1" lang="fr">
                <a:solidFill>
                  <a:schemeClr val="dk1"/>
                </a:solidFill>
                <a:latin typeface="Montserrat"/>
                <a:ea typeface="Montserrat"/>
                <a:cs typeface="Montserrat"/>
                <a:sym typeface="Montserrat"/>
              </a:rPr>
              <a:t>NESS SUR AMAZON</a:t>
            </a:r>
            <a:endParaRPr b="1">
              <a:solidFill>
                <a:schemeClr val="dk1"/>
              </a:solidFill>
              <a:latin typeface="Montserrat"/>
              <a:ea typeface="Montserrat"/>
              <a:cs typeface="Montserrat"/>
              <a:sym typeface="Montserrat"/>
            </a:endParaRPr>
          </a:p>
        </p:txBody>
      </p:sp>
      <p:pic>
        <p:nvPicPr>
          <p:cNvPr id="236" name="Google Shape;236;p14"/>
          <p:cNvPicPr preferRelativeResize="0"/>
          <p:nvPr/>
        </p:nvPicPr>
        <p:blipFill>
          <a:blip r:embed="rId5">
            <a:alphaModFix/>
          </a:blip>
          <a:stretch>
            <a:fillRect/>
          </a:stretch>
        </p:blipFill>
        <p:spPr>
          <a:xfrm>
            <a:off x="1500096" y="1055178"/>
            <a:ext cx="851239" cy="251116"/>
          </a:xfrm>
          <a:prstGeom prst="rect">
            <a:avLst/>
          </a:prstGeom>
          <a:noFill/>
          <a:ln>
            <a:noFill/>
          </a:ln>
        </p:spPr>
      </p:pic>
      <p:pic>
        <p:nvPicPr>
          <p:cNvPr id="237" name="Google Shape;237;p14"/>
          <p:cNvPicPr preferRelativeResize="0"/>
          <p:nvPr/>
        </p:nvPicPr>
        <p:blipFill>
          <a:blip r:embed="rId6">
            <a:alphaModFix/>
          </a:blip>
          <a:stretch>
            <a:fillRect/>
          </a:stretch>
        </p:blipFill>
        <p:spPr>
          <a:xfrm>
            <a:off x="6116650" y="4276522"/>
            <a:ext cx="1074275" cy="150399"/>
          </a:xfrm>
          <a:prstGeom prst="rect">
            <a:avLst/>
          </a:prstGeom>
          <a:noFill/>
          <a:ln>
            <a:noFill/>
          </a:ln>
        </p:spPr>
      </p:pic>
      <p:pic>
        <p:nvPicPr>
          <p:cNvPr id="238" name="Google Shape;238;p14"/>
          <p:cNvPicPr preferRelativeResize="0"/>
          <p:nvPr/>
        </p:nvPicPr>
        <p:blipFill>
          <a:blip r:embed="rId7">
            <a:alphaModFix/>
          </a:blip>
          <a:stretch>
            <a:fillRect/>
          </a:stretch>
        </p:blipFill>
        <p:spPr>
          <a:xfrm>
            <a:off x="5903373" y="1671745"/>
            <a:ext cx="851238" cy="212810"/>
          </a:xfrm>
          <a:prstGeom prst="rect">
            <a:avLst/>
          </a:prstGeom>
          <a:noFill/>
          <a:ln>
            <a:noFill/>
          </a:ln>
        </p:spPr>
      </p:pic>
      <p:pic>
        <p:nvPicPr>
          <p:cNvPr id="239" name="Google Shape;239;p14"/>
          <p:cNvPicPr preferRelativeResize="0"/>
          <p:nvPr/>
        </p:nvPicPr>
        <p:blipFill>
          <a:blip r:embed="rId8">
            <a:alphaModFix/>
          </a:blip>
          <a:stretch>
            <a:fillRect/>
          </a:stretch>
        </p:blipFill>
        <p:spPr>
          <a:xfrm>
            <a:off x="4273500" y="2157960"/>
            <a:ext cx="851239" cy="497975"/>
          </a:xfrm>
          <a:prstGeom prst="rect">
            <a:avLst/>
          </a:prstGeom>
          <a:noFill/>
          <a:ln>
            <a:noFill/>
          </a:ln>
        </p:spPr>
      </p:pic>
      <p:pic>
        <p:nvPicPr>
          <p:cNvPr id="240" name="Google Shape;240;p14"/>
          <p:cNvPicPr preferRelativeResize="0"/>
          <p:nvPr/>
        </p:nvPicPr>
        <p:blipFill>
          <a:blip r:embed="rId9">
            <a:alphaModFix/>
          </a:blip>
          <a:stretch>
            <a:fillRect/>
          </a:stretch>
        </p:blipFill>
        <p:spPr>
          <a:xfrm>
            <a:off x="6205208" y="979561"/>
            <a:ext cx="1001594" cy="370575"/>
          </a:xfrm>
          <a:prstGeom prst="rect">
            <a:avLst/>
          </a:prstGeom>
          <a:noFill/>
          <a:ln>
            <a:noFill/>
          </a:ln>
        </p:spPr>
      </p:pic>
      <p:pic>
        <p:nvPicPr>
          <p:cNvPr id="241" name="Google Shape;241;p14"/>
          <p:cNvPicPr preferRelativeResize="0"/>
          <p:nvPr/>
        </p:nvPicPr>
        <p:blipFill>
          <a:blip r:embed="rId10">
            <a:alphaModFix/>
          </a:blip>
          <a:stretch>
            <a:fillRect/>
          </a:stretch>
        </p:blipFill>
        <p:spPr>
          <a:xfrm>
            <a:off x="2769997" y="2891960"/>
            <a:ext cx="1223350" cy="293675"/>
          </a:xfrm>
          <a:prstGeom prst="rect">
            <a:avLst/>
          </a:prstGeom>
          <a:noFill/>
          <a:ln>
            <a:noFill/>
          </a:ln>
        </p:spPr>
      </p:pic>
      <p:pic>
        <p:nvPicPr>
          <p:cNvPr id="242" name="Google Shape;242;p14"/>
          <p:cNvPicPr preferRelativeResize="0"/>
          <p:nvPr/>
        </p:nvPicPr>
        <p:blipFill>
          <a:blip r:embed="rId11">
            <a:alphaModFix/>
          </a:blip>
          <a:stretch>
            <a:fillRect/>
          </a:stretch>
        </p:blipFill>
        <p:spPr>
          <a:xfrm>
            <a:off x="5509297" y="2206175"/>
            <a:ext cx="505050" cy="401518"/>
          </a:xfrm>
          <a:prstGeom prst="rect">
            <a:avLst/>
          </a:prstGeom>
          <a:noFill/>
          <a:ln>
            <a:noFill/>
          </a:ln>
        </p:spPr>
      </p:pic>
      <p:pic>
        <p:nvPicPr>
          <p:cNvPr id="243" name="Google Shape;243;p14"/>
          <p:cNvPicPr preferRelativeResize="0"/>
          <p:nvPr/>
        </p:nvPicPr>
        <p:blipFill>
          <a:blip r:embed="rId12">
            <a:alphaModFix/>
          </a:blip>
          <a:stretch>
            <a:fillRect/>
          </a:stretch>
        </p:blipFill>
        <p:spPr>
          <a:xfrm>
            <a:off x="4317407" y="2964779"/>
            <a:ext cx="851239" cy="195785"/>
          </a:xfrm>
          <a:prstGeom prst="rect">
            <a:avLst/>
          </a:prstGeom>
          <a:noFill/>
          <a:ln>
            <a:noFill/>
          </a:ln>
        </p:spPr>
      </p:pic>
      <p:pic>
        <p:nvPicPr>
          <p:cNvPr id="244" name="Google Shape;244;p14"/>
          <p:cNvPicPr preferRelativeResize="0"/>
          <p:nvPr/>
        </p:nvPicPr>
        <p:blipFill>
          <a:blip r:embed="rId13">
            <a:alphaModFix/>
          </a:blip>
          <a:stretch>
            <a:fillRect/>
          </a:stretch>
        </p:blipFill>
        <p:spPr>
          <a:xfrm>
            <a:off x="4123145" y="3535459"/>
            <a:ext cx="1001600" cy="273165"/>
          </a:xfrm>
          <a:prstGeom prst="rect">
            <a:avLst/>
          </a:prstGeom>
          <a:noFill/>
          <a:ln>
            <a:noFill/>
          </a:ln>
        </p:spPr>
      </p:pic>
      <p:pic>
        <p:nvPicPr>
          <p:cNvPr id="245" name="Google Shape;245;p14"/>
          <p:cNvPicPr preferRelativeResize="0"/>
          <p:nvPr/>
        </p:nvPicPr>
        <p:blipFill>
          <a:blip r:embed="rId14">
            <a:alphaModFix/>
          </a:blip>
          <a:stretch>
            <a:fillRect/>
          </a:stretch>
        </p:blipFill>
        <p:spPr>
          <a:xfrm>
            <a:off x="5564825" y="2913075"/>
            <a:ext cx="1129702" cy="234482"/>
          </a:xfrm>
          <a:prstGeom prst="rect">
            <a:avLst/>
          </a:prstGeom>
          <a:noFill/>
          <a:ln>
            <a:noFill/>
          </a:ln>
        </p:spPr>
      </p:pic>
      <p:pic>
        <p:nvPicPr>
          <p:cNvPr id="246" name="Google Shape;246;p14"/>
          <p:cNvPicPr preferRelativeResize="0"/>
          <p:nvPr/>
        </p:nvPicPr>
        <p:blipFill>
          <a:blip r:embed="rId15">
            <a:alphaModFix/>
          </a:blip>
          <a:stretch>
            <a:fillRect/>
          </a:stretch>
        </p:blipFill>
        <p:spPr>
          <a:xfrm>
            <a:off x="7855544" y="1434041"/>
            <a:ext cx="649475" cy="649475"/>
          </a:xfrm>
          <a:prstGeom prst="rect">
            <a:avLst/>
          </a:prstGeom>
          <a:noFill/>
          <a:ln>
            <a:noFill/>
          </a:ln>
        </p:spPr>
      </p:pic>
      <p:pic>
        <p:nvPicPr>
          <p:cNvPr id="247" name="Google Shape;247;p14"/>
          <p:cNvPicPr preferRelativeResize="0"/>
          <p:nvPr/>
        </p:nvPicPr>
        <p:blipFill>
          <a:blip r:embed="rId16">
            <a:alphaModFix/>
          </a:blip>
          <a:stretch>
            <a:fillRect/>
          </a:stretch>
        </p:blipFill>
        <p:spPr>
          <a:xfrm>
            <a:off x="2969851" y="2337194"/>
            <a:ext cx="976038" cy="176908"/>
          </a:xfrm>
          <a:prstGeom prst="rect">
            <a:avLst/>
          </a:prstGeom>
          <a:noFill/>
          <a:ln>
            <a:noFill/>
          </a:ln>
        </p:spPr>
      </p:pic>
      <p:pic>
        <p:nvPicPr>
          <p:cNvPr id="248" name="Google Shape;248;p14"/>
          <p:cNvPicPr preferRelativeResize="0"/>
          <p:nvPr/>
        </p:nvPicPr>
        <p:blipFill>
          <a:blip r:embed="rId17">
            <a:alphaModFix/>
          </a:blip>
          <a:stretch>
            <a:fillRect/>
          </a:stretch>
        </p:blipFill>
        <p:spPr>
          <a:xfrm>
            <a:off x="5450372" y="3359992"/>
            <a:ext cx="879578" cy="501629"/>
          </a:xfrm>
          <a:prstGeom prst="rect">
            <a:avLst/>
          </a:prstGeom>
          <a:noFill/>
          <a:ln>
            <a:noFill/>
          </a:ln>
        </p:spPr>
      </p:pic>
      <p:pic>
        <p:nvPicPr>
          <p:cNvPr id="249" name="Google Shape;249;p14"/>
          <p:cNvPicPr preferRelativeResize="0"/>
          <p:nvPr/>
        </p:nvPicPr>
        <p:blipFill>
          <a:blip r:embed="rId18">
            <a:alphaModFix/>
          </a:blip>
          <a:stretch>
            <a:fillRect/>
          </a:stretch>
        </p:blipFill>
        <p:spPr>
          <a:xfrm>
            <a:off x="3799049" y="1579434"/>
            <a:ext cx="475601" cy="480765"/>
          </a:xfrm>
          <a:prstGeom prst="rect">
            <a:avLst/>
          </a:prstGeom>
          <a:noFill/>
          <a:ln>
            <a:noFill/>
          </a:ln>
        </p:spPr>
      </p:pic>
      <p:pic>
        <p:nvPicPr>
          <p:cNvPr id="250" name="Google Shape;250;p14"/>
          <p:cNvPicPr preferRelativeResize="0"/>
          <p:nvPr/>
        </p:nvPicPr>
        <p:blipFill>
          <a:blip r:embed="rId19">
            <a:alphaModFix/>
          </a:blip>
          <a:stretch>
            <a:fillRect/>
          </a:stretch>
        </p:blipFill>
        <p:spPr>
          <a:xfrm>
            <a:off x="7458459" y="4185916"/>
            <a:ext cx="1074289" cy="332832"/>
          </a:xfrm>
          <a:prstGeom prst="rect">
            <a:avLst/>
          </a:prstGeom>
          <a:noFill/>
          <a:ln>
            <a:noFill/>
          </a:ln>
        </p:spPr>
      </p:pic>
      <p:pic>
        <p:nvPicPr>
          <p:cNvPr descr="Logo Disney PNG transparents - StickPNG" id="251" name="Google Shape;251;p14"/>
          <p:cNvPicPr preferRelativeResize="0"/>
          <p:nvPr/>
        </p:nvPicPr>
        <p:blipFill>
          <a:blip r:embed="rId20">
            <a:alphaModFix/>
          </a:blip>
          <a:stretch>
            <a:fillRect/>
          </a:stretch>
        </p:blipFill>
        <p:spPr>
          <a:xfrm>
            <a:off x="620782" y="3490650"/>
            <a:ext cx="879576" cy="373820"/>
          </a:xfrm>
          <a:prstGeom prst="rect">
            <a:avLst/>
          </a:prstGeom>
          <a:noFill/>
          <a:ln>
            <a:noFill/>
          </a:ln>
        </p:spPr>
      </p:pic>
      <p:pic>
        <p:nvPicPr>
          <p:cNvPr descr="Fichier:Logo Adeo.svg — Wikipédia" id="252" name="Google Shape;252;p14"/>
          <p:cNvPicPr preferRelativeResize="0"/>
          <p:nvPr/>
        </p:nvPicPr>
        <p:blipFill rotWithShape="1">
          <a:blip r:embed="rId21">
            <a:alphaModFix/>
          </a:blip>
          <a:srcRect b="16079" l="0" r="0" t="0"/>
          <a:stretch/>
        </p:blipFill>
        <p:spPr>
          <a:xfrm>
            <a:off x="6322693" y="2164124"/>
            <a:ext cx="1001599" cy="434289"/>
          </a:xfrm>
          <a:prstGeom prst="rect">
            <a:avLst/>
          </a:prstGeom>
          <a:noFill/>
          <a:ln>
            <a:noFill/>
          </a:ln>
        </p:spPr>
      </p:pic>
      <p:pic>
        <p:nvPicPr>
          <p:cNvPr descr="L&amp;#39;alimentation alternative, pour tous ! - Bjorg Bonneterre &amp;amp; Cie" id="253" name="Google Shape;253;p14"/>
          <p:cNvPicPr preferRelativeResize="0"/>
          <p:nvPr/>
        </p:nvPicPr>
        <p:blipFill>
          <a:blip r:embed="rId22">
            <a:alphaModFix/>
          </a:blip>
          <a:stretch>
            <a:fillRect/>
          </a:stretch>
        </p:blipFill>
        <p:spPr>
          <a:xfrm>
            <a:off x="2091112" y="4119964"/>
            <a:ext cx="1109500" cy="421601"/>
          </a:xfrm>
          <a:prstGeom prst="rect">
            <a:avLst/>
          </a:prstGeom>
          <a:noFill/>
          <a:ln>
            <a:noFill/>
          </a:ln>
        </p:spPr>
      </p:pic>
      <p:pic>
        <p:nvPicPr>
          <p:cNvPr id="254" name="Google Shape;254;p14"/>
          <p:cNvPicPr preferRelativeResize="0"/>
          <p:nvPr/>
        </p:nvPicPr>
        <p:blipFill>
          <a:blip r:embed="rId23">
            <a:alphaModFix/>
          </a:blip>
          <a:stretch>
            <a:fillRect/>
          </a:stretch>
        </p:blipFill>
        <p:spPr>
          <a:xfrm>
            <a:off x="1478350" y="1693676"/>
            <a:ext cx="879575" cy="204435"/>
          </a:xfrm>
          <a:prstGeom prst="rect">
            <a:avLst/>
          </a:prstGeom>
          <a:noFill/>
          <a:ln>
            <a:noFill/>
          </a:ln>
        </p:spPr>
      </p:pic>
      <p:pic>
        <p:nvPicPr>
          <p:cNvPr id="255" name="Google Shape;255;p14"/>
          <p:cNvPicPr preferRelativeResize="0"/>
          <p:nvPr/>
        </p:nvPicPr>
        <p:blipFill>
          <a:blip r:embed="rId24">
            <a:alphaModFix/>
          </a:blip>
          <a:stretch>
            <a:fillRect/>
          </a:stretch>
        </p:blipFill>
        <p:spPr>
          <a:xfrm>
            <a:off x="2442950" y="911977"/>
            <a:ext cx="1129702" cy="461700"/>
          </a:xfrm>
          <a:prstGeom prst="rect">
            <a:avLst/>
          </a:prstGeom>
          <a:noFill/>
          <a:ln>
            <a:noFill/>
          </a:ln>
        </p:spPr>
      </p:pic>
      <p:pic>
        <p:nvPicPr>
          <p:cNvPr id="256" name="Google Shape;256;p14"/>
          <p:cNvPicPr preferRelativeResize="0"/>
          <p:nvPr/>
        </p:nvPicPr>
        <p:blipFill>
          <a:blip r:embed="rId25">
            <a:alphaModFix/>
          </a:blip>
          <a:stretch>
            <a:fillRect/>
          </a:stretch>
        </p:blipFill>
        <p:spPr>
          <a:xfrm>
            <a:off x="1876313" y="3572776"/>
            <a:ext cx="1019250" cy="343150"/>
          </a:xfrm>
          <a:prstGeom prst="rect">
            <a:avLst/>
          </a:prstGeom>
          <a:noFill/>
          <a:ln>
            <a:noFill/>
          </a:ln>
        </p:spPr>
      </p:pic>
      <p:pic>
        <p:nvPicPr>
          <p:cNvPr id="257" name="Google Shape;257;p14"/>
          <p:cNvPicPr preferRelativeResize="0"/>
          <p:nvPr/>
        </p:nvPicPr>
        <p:blipFill>
          <a:blip r:embed="rId26">
            <a:alphaModFix/>
          </a:blip>
          <a:stretch>
            <a:fillRect/>
          </a:stretch>
        </p:blipFill>
        <p:spPr>
          <a:xfrm>
            <a:off x="611274" y="3943925"/>
            <a:ext cx="1265051" cy="822296"/>
          </a:xfrm>
          <a:prstGeom prst="rect">
            <a:avLst/>
          </a:prstGeom>
          <a:noFill/>
          <a:ln>
            <a:noFill/>
          </a:ln>
        </p:spPr>
      </p:pic>
      <p:pic>
        <p:nvPicPr>
          <p:cNvPr id="258" name="Google Shape;258;p14"/>
          <p:cNvPicPr preferRelativeResize="0"/>
          <p:nvPr/>
        </p:nvPicPr>
        <p:blipFill rotWithShape="1">
          <a:blip r:embed="rId27">
            <a:alphaModFix/>
          </a:blip>
          <a:srcRect b="51844" l="0" r="0" t="0"/>
          <a:stretch/>
        </p:blipFill>
        <p:spPr>
          <a:xfrm>
            <a:off x="6577713" y="3592600"/>
            <a:ext cx="1927500" cy="464100"/>
          </a:xfrm>
          <a:prstGeom prst="rect">
            <a:avLst/>
          </a:prstGeom>
          <a:noFill/>
          <a:ln>
            <a:noFill/>
          </a:ln>
        </p:spPr>
      </p:pic>
      <p:pic>
        <p:nvPicPr>
          <p:cNvPr id="259" name="Google Shape;259;p14"/>
          <p:cNvPicPr preferRelativeResize="0"/>
          <p:nvPr/>
        </p:nvPicPr>
        <p:blipFill rotWithShape="1">
          <a:blip r:embed="rId28">
            <a:alphaModFix/>
          </a:blip>
          <a:srcRect b="0" l="27367" r="0" t="24012"/>
          <a:stretch/>
        </p:blipFill>
        <p:spPr>
          <a:xfrm>
            <a:off x="645063" y="933725"/>
            <a:ext cx="649119" cy="536549"/>
          </a:xfrm>
          <a:prstGeom prst="rect">
            <a:avLst/>
          </a:prstGeom>
          <a:noFill/>
          <a:ln>
            <a:noFill/>
          </a:ln>
        </p:spPr>
      </p:pic>
      <p:pic>
        <p:nvPicPr>
          <p:cNvPr id="260" name="Google Shape;260;p14"/>
          <p:cNvPicPr preferRelativeResize="0"/>
          <p:nvPr/>
        </p:nvPicPr>
        <p:blipFill>
          <a:blip r:embed="rId29">
            <a:alphaModFix/>
          </a:blip>
          <a:stretch>
            <a:fillRect/>
          </a:stretch>
        </p:blipFill>
        <p:spPr>
          <a:xfrm>
            <a:off x="7485963" y="1009913"/>
            <a:ext cx="1019274" cy="252431"/>
          </a:xfrm>
          <a:prstGeom prst="rect">
            <a:avLst/>
          </a:prstGeom>
          <a:noFill/>
          <a:ln>
            <a:noFill/>
          </a:ln>
        </p:spPr>
      </p:pic>
      <p:pic>
        <p:nvPicPr>
          <p:cNvPr id="261" name="Google Shape;261;p14"/>
          <p:cNvPicPr preferRelativeResize="0"/>
          <p:nvPr/>
        </p:nvPicPr>
        <p:blipFill>
          <a:blip r:embed="rId30">
            <a:alphaModFix/>
          </a:blip>
          <a:stretch>
            <a:fillRect/>
          </a:stretch>
        </p:blipFill>
        <p:spPr>
          <a:xfrm>
            <a:off x="6818037" y="2760094"/>
            <a:ext cx="963750" cy="703281"/>
          </a:xfrm>
          <a:prstGeom prst="rect">
            <a:avLst/>
          </a:prstGeom>
          <a:noFill/>
          <a:ln>
            <a:noFill/>
          </a:ln>
        </p:spPr>
      </p:pic>
      <p:pic>
        <p:nvPicPr>
          <p:cNvPr id="262" name="Google Shape;262;p14"/>
          <p:cNvPicPr preferRelativeResize="0"/>
          <p:nvPr/>
        </p:nvPicPr>
        <p:blipFill>
          <a:blip r:embed="rId31">
            <a:alphaModFix/>
          </a:blip>
          <a:stretch>
            <a:fillRect/>
          </a:stretch>
        </p:blipFill>
        <p:spPr>
          <a:xfrm>
            <a:off x="7982800" y="2842425"/>
            <a:ext cx="423944" cy="568072"/>
          </a:xfrm>
          <a:prstGeom prst="rect">
            <a:avLst/>
          </a:prstGeom>
          <a:noFill/>
          <a:ln>
            <a:noFill/>
          </a:ln>
        </p:spPr>
      </p:pic>
      <p:pic>
        <p:nvPicPr>
          <p:cNvPr id="263" name="Google Shape;263;p14"/>
          <p:cNvPicPr preferRelativeResize="0"/>
          <p:nvPr/>
        </p:nvPicPr>
        <p:blipFill>
          <a:blip r:embed="rId32">
            <a:alphaModFix/>
          </a:blip>
          <a:stretch>
            <a:fillRect/>
          </a:stretch>
        </p:blipFill>
        <p:spPr>
          <a:xfrm>
            <a:off x="3148434" y="3359994"/>
            <a:ext cx="649100" cy="649119"/>
          </a:xfrm>
          <a:prstGeom prst="rect">
            <a:avLst/>
          </a:prstGeom>
          <a:noFill/>
          <a:ln>
            <a:noFill/>
          </a:ln>
        </p:spPr>
      </p:pic>
      <p:pic>
        <p:nvPicPr>
          <p:cNvPr id="264" name="Google Shape;264;p14"/>
          <p:cNvPicPr preferRelativeResize="0"/>
          <p:nvPr/>
        </p:nvPicPr>
        <p:blipFill>
          <a:blip r:embed="rId33">
            <a:alphaModFix/>
          </a:blip>
          <a:stretch>
            <a:fillRect/>
          </a:stretch>
        </p:blipFill>
        <p:spPr>
          <a:xfrm>
            <a:off x="1852563" y="2789300"/>
            <a:ext cx="594724" cy="579436"/>
          </a:xfrm>
          <a:prstGeom prst="rect">
            <a:avLst/>
          </a:prstGeom>
          <a:noFill/>
          <a:ln>
            <a:noFill/>
          </a:ln>
        </p:spPr>
      </p:pic>
      <p:pic>
        <p:nvPicPr>
          <p:cNvPr id="265" name="Google Shape;265;p14"/>
          <p:cNvPicPr preferRelativeResize="0"/>
          <p:nvPr/>
        </p:nvPicPr>
        <p:blipFill>
          <a:blip r:embed="rId34">
            <a:alphaModFix/>
          </a:blip>
          <a:stretch>
            <a:fillRect/>
          </a:stretch>
        </p:blipFill>
        <p:spPr>
          <a:xfrm>
            <a:off x="735836" y="2853000"/>
            <a:ext cx="649475" cy="432983"/>
          </a:xfrm>
          <a:prstGeom prst="rect">
            <a:avLst/>
          </a:prstGeom>
          <a:noFill/>
          <a:ln>
            <a:noFill/>
          </a:ln>
        </p:spPr>
      </p:pic>
      <p:pic>
        <p:nvPicPr>
          <p:cNvPr id="266" name="Google Shape;266;p14"/>
          <p:cNvPicPr preferRelativeResize="0"/>
          <p:nvPr/>
        </p:nvPicPr>
        <p:blipFill>
          <a:blip r:embed="rId35">
            <a:alphaModFix/>
          </a:blip>
          <a:stretch>
            <a:fillRect/>
          </a:stretch>
        </p:blipFill>
        <p:spPr>
          <a:xfrm>
            <a:off x="4847500" y="4183494"/>
            <a:ext cx="1001600" cy="391756"/>
          </a:xfrm>
          <a:prstGeom prst="rect">
            <a:avLst/>
          </a:prstGeom>
          <a:noFill/>
          <a:ln>
            <a:noFill/>
          </a:ln>
        </p:spPr>
      </p:pic>
      <p:pic>
        <p:nvPicPr>
          <p:cNvPr id="267" name="Google Shape;267;p14"/>
          <p:cNvPicPr preferRelativeResize="0"/>
          <p:nvPr/>
        </p:nvPicPr>
        <p:blipFill>
          <a:blip r:embed="rId36">
            <a:alphaModFix/>
          </a:blip>
          <a:stretch>
            <a:fillRect/>
          </a:stretch>
        </p:blipFill>
        <p:spPr>
          <a:xfrm>
            <a:off x="3857100" y="1024200"/>
            <a:ext cx="1065950" cy="278216"/>
          </a:xfrm>
          <a:prstGeom prst="rect">
            <a:avLst/>
          </a:prstGeom>
          <a:noFill/>
          <a:ln>
            <a:noFill/>
          </a:ln>
        </p:spPr>
      </p:pic>
      <p:pic>
        <p:nvPicPr>
          <p:cNvPr id="268" name="Google Shape;268;p14"/>
          <p:cNvPicPr preferRelativeResize="0"/>
          <p:nvPr/>
        </p:nvPicPr>
        <p:blipFill>
          <a:blip r:embed="rId37">
            <a:alphaModFix/>
          </a:blip>
          <a:stretch>
            <a:fillRect/>
          </a:stretch>
        </p:blipFill>
        <p:spPr>
          <a:xfrm>
            <a:off x="672274" y="1617212"/>
            <a:ext cx="594713" cy="400201"/>
          </a:xfrm>
          <a:prstGeom prst="rect">
            <a:avLst/>
          </a:prstGeom>
          <a:noFill/>
          <a:ln>
            <a:noFill/>
          </a:ln>
        </p:spPr>
      </p:pic>
      <p:pic>
        <p:nvPicPr>
          <p:cNvPr id="269" name="Google Shape;269;p14"/>
          <p:cNvPicPr preferRelativeResize="0"/>
          <p:nvPr/>
        </p:nvPicPr>
        <p:blipFill>
          <a:blip r:embed="rId38">
            <a:alphaModFix/>
          </a:blip>
          <a:stretch>
            <a:fillRect/>
          </a:stretch>
        </p:blipFill>
        <p:spPr>
          <a:xfrm>
            <a:off x="7682659" y="2268158"/>
            <a:ext cx="778324" cy="389652"/>
          </a:xfrm>
          <a:prstGeom prst="rect">
            <a:avLst/>
          </a:prstGeom>
          <a:noFill/>
          <a:ln>
            <a:noFill/>
          </a:ln>
        </p:spPr>
      </p:pic>
      <p:pic>
        <p:nvPicPr>
          <p:cNvPr id="270" name="Google Shape;270;p14"/>
          <p:cNvPicPr preferRelativeResize="0"/>
          <p:nvPr/>
        </p:nvPicPr>
        <p:blipFill>
          <a:blip r:embed="rId39">
            <a:alphaModFix/>
          </a:blip>
          <a:stretch>
            <a:fillRect/>
          </a:stretch>
        </p:blipFill>
        <p:spPr>
          <a:xfrm>
            <a:off x="7093139" y="1479562"/>
            <a:ext cx="503374" cy="558425"/>
          </a:xfrm>
          <a:prstGeom prst="rect">
            <a:avLst/>
          </a:prstGeom>
          <a:noFill/>
          <a:ln>
            <a:noFill/>
          </a:ln>
        </p:spPr>
      </p:pic>
      <p:pic>
        <p:nvPicPr>
          <p:cNvPr id="271" name="Google Shape;271;p14"/>
          <p:cNvPicPr preferRelativeResize="0"/>
          <p:nvPr/>
        </p:nvPicPr>
        <p:blipFill rotWithShape="1">
          <a:blip r:embed="rId40">
            <a:alphaModFix/>
          </a:blip>
          <a:srcRect b="0" l="11691" r="0" t="0"/>
          <a:stretch/>
        </p:blipFill>
        <p:spPr>
          <a:xfrm>
            <a:off x="615801" y="2027175"/>
            <a:ext cx="1019249" cy="816075"/>
          </a:xfrm>
          <a:prstGeom prst="rect">
            <a:avLst/>
          </a:prstGeom>
          <a:noFill/>
          <a:ln>
            <a:noFill/>
          </a:ln>
        </p:spPr>
      </p:pic>
      <p:pic>
        <p:nvPicPr>
          <p:cNvPr id="272" name="Google Shape;272;p14"/>
          <p:cNvPicPr preferRelativeResize="0"/>
          <p:nvPr/>
        </p:nvPicPr>
        <p:blipFill>
          <a:blip r:embed="rId41">
            <a:alphaModFix/>
          </a:blip>
          <a:stretch>
            <a:fillRect/>
          </a:stretch>
        </p:blipFill>
        <p:spPr>
          <a:xfrm>
            <a:off x="3485138" y="4183500"/>
            <a:ext cx="1001601" cy="336462"/>
          </a:xfrm>
          <a:prstGeom prst="rect">
            <a:avLst/>
          </a:prstGeom>
          <a:noFill/>
          <a:ln>
            <a:noFill/>
          </a:ln>
        </p:spPr>
      </p:pic>
      <p:pic>
        <p:nvPicPr>
          <p:cNvPr id="273" name="Google Shape;273;p14"/>
          <p:cNvPicPr preferRelativeResize="0"/>
          <p:nvPr/>
        </p:nvPicPr>
        <p:blipFill>
          <a:blip r:embed="rId42">
            <a:alphaModFix/>
          </a:blip>
          <a:stretch>
            <a:fillRect/>
          </a:stretch>
        </p:blipFill>
        <p:spPr>
          <a:xfrm>
            <a:off x="5207500" y="985001"/>
            <a:ext cx="649101" cy="359685"/>
          </a:xfrm>
          <a:prstGeom prst="rect">
            <a:avLst/>
          </a:prstGeom>
          <a:noFill/>
          <a:ln>
            <a:noFill/>
          </a:ln>
        </p:spPr>
      </p:pic>
      <p:pic>
        <p:nvPicPr>
          <p:cNvPr id="274" name="Google Shape;274;p14"/>
          <p:cNvPicPr preferRelativeResize="0"/>
          <p:nvPr/>
        </p:nvPicPr>
        <p:blipFill>
          <a:blip r:embed="rId43">
            <a:alphaModFix/>
          </a:blip>
          <a:stretch>
            <a:fillRect/>
          </a:stretch>
        </p:blipFill>
        <p:spPr>
          <a:xfrm>
            <a:off x="1635050" y="2129561"/>
            <a:ext cx="1109500" cy="554750"/>
          </a:xfrm>
          <a:prstGeom prst="rect">
            <a:avLst/>
          </a:prstGeom>
          <a:noFill/>
          <a:ln>
            <a:noFill/>
          </a:ln>
        </p:spPr>
      </p:pic>
      <p:pic>
        <p:nvPicPr>
          <p:cNvPr id="275" name="Google Shape;275;p14"/>
          <p:cNvPicPr preferRelativeResize="0"/>
          <p:nvPr/>
        </p:nvPicPr>
        <p:blipFill>
          <a:blip r:embed="rId44">
            <a:alphaModFix/>
          </a:blip>
          <a:stretch>
            <a:fillRect/>
          </a:stretch>
        </p:blipFill>
        <p:spPr>
          <a:xfrm>
            <a:off x="2607088" y="1558210"/>
            <a:ext cx="976050" cy="443315"/>
          </a:xfrm>
          <a:prstGeom prst="rect">
            <a:avLst/>
          </a:prstGeom>
          <a:noFill/>
          <a:ln>
            <a:noFill/>
          </a:ln>
        </p:spPr>
      </p:pic>
      <p:pic>
        <p:nvPicPr>
          <p:cNvPr id="276" name="Google Shape;276;p14"/>
          <p:cNvPicPr preferRelativeResize="0"/>
          <p:nvPr/>
        </p:nvPicPr>
        <p:blipFill>
          <a:blip r:embed="rId45">
            <a:alphaModFix/>
          </a:blip>
          <a:stretch>
            <a:fillRect/>
          </a:stretch>
        </p:blipFill>
        <p:spPr>
          <a:xfrm>
            <a:off x="4764463" y="1609027"/>
            <a:ext cx="649100" cy="42156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s clients (EN)">
  <p:cSld name="CUSTOM_3_1_1_2">
    <p:spTree>
      <p:nvGrpSpPr>
        <p:cNvPr id="277" name="Shape 277"/>
        <p:cNvGrpSpPr/>
        <p:nvPr/>
      </p:nvGrpSpPr>
      <p:grpSpPr>
        <a:xfrm>
          <a:off x="0" y="0"/>
          <a:ext cx="0" cy="0"/>
          <a:chOff x="0" y="0"/>
          <a:chExt cx="0" cy="0"/>
        </a:xfrm>
      </p:grpSpPr>
      <p:pic>
        <p:nvPicPr>
          <p:cNvPr id="278" name="Google Shape;278;p15"/>
          <p:cNvPicPr preferRelativeResize="0"/>
          <p:nvPr/>
        </p:nvPicPr>
        <p:blipFill>
          <a:blip r:embed="rId2">
            <a:alphaModFix/>
          </a:blip>
          <a:stretch>
            <a:fillRect/>
          </a:stretch>
        </p:blipFill>
        <p:spPr>
          <a:xfrm>
            <a:off x="143939" y="146650"/>
            <a:ext cx="500107" cy="440100"/>
          </a:xfrm>
          <a:prstGeom prst="rect">
            <a:avLst/>
          </a:prstGeom>
          <a:noFill/>
          <a:ln>
            <a:noFill/>
          </a:ln>
        </p:spPr>
      </p:pic>
      <p:pic>
        <p:nvPicPr>
          <p:cNvPr id="279" name="Google Shape;279;p15"/>
          <p:cNvPicPr preferRelativeResize="0"/>
          <p:nvPr/>
        </p:nvPicPr>
        <p:blipFill>
          <a:blip r:embed="rId3">
            <a:alphaModFix amt="20000"/>
          </a:blip>
          <a:stretch>
            <a:fillRect/>
          </a:stretch>
        </p:blipFill>
        <p:spPr>
          <a:xfrm rot="10800000">
            <a:off x="8371909" y="-12"/>
            <a:ext cx="778325" cy="911975"/>
          </a:xfrm>
          <a:prstGeom prst="rect">
            <a:avLst/>
          </a:prstGeom>
          <a:noFill/>
          <a:ln>
            <a:noFill/>
          </a:ln>
        </p:spPr>
      </p:pic>
      <p:pic>
        <p:nvPicPr>
          <p:cNvPr id="280" name="Google Shape;280;p15"/>
          <p:cNvPicPr preferRelativeResize="0"/>
          <p:nvPr/>
        </p:nvPicPr>
        <p:blipFill>
          <a:blip r:embed="rId4">
            <a:alphaModFix/>
          </a:blip>
          <a:stretch>
            <a:fillRect/>
          </a:stretch>
        </p:blipFill>
        <p:spPr>
          <a:xfrm>
            <a:off x="7888325" y="233061"/>
            <a:ext cx="1109501" cy="355800"/>
          </a:xfrm>
          <a:prstGeom prst="rect">
            <a:avLst/>
          </a:prstGeom>
          <a:noFill/>
          <a:ln>
            <a:noFill/>
          </a:ln>
        </p:spPr>
      </p:pic>
      <p:sp>
        <p:nvSpPr>
          <p:cNvPr id="281" name="Google Shape;281;p15"/>
          <p:cNvSpPr txBox="1"/>
          <p:nvPr/>
        </p:nvSpPr>
        <p:spPr>
          <a:xfrm>
            <a:off x="291275" y="184700"/>
            <a:ext cx="641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accent1"/>
              </a:buClr>
              <a:buSzPts val="1100"/>
              <a:buFont typeface="Arial"/>
              <a:buNone/>
            </a:pPr>
            <a:r>
              <a:rPr b="1" lang="fr">
                <a:solidFill>
                  <a:schemeClr val="dk1"/>
                </a:solidFill>
                <a:latin typeface="Montserrat"/>
                <a:ea typeface="Montserrat"/>
                <a:cs typeface="Montserrat"/>
                <a:sym typeface="Montserrat"/>
              </a:rPr>
              <a:t>WE BOOST THEIR </a:t>
            </a:r>
            <a:r>
              <a:rPr b="1" lang="fr">
                <a:solidFill>
                  <a:schemeClr val="lt1"/>
                </a:solidFill>
                <a:latin typeface="Montserrat"/>
                <a:ea typeface="Montserrat"/>
                <a:cs typeface="Montserrat"/>
                <a:sym typeface="Montserrat"/>
              </a:rPr>
              <a:t>BIZ</a:t>
            </a:r>
            <a:r>
              <a:rPr b="1" lang="fr">
                <a:solidFill>
                  <a:schemeClr val="dk1"/>
                </a:solidFill>
                <a:latin typeface="Montserrat"/>
                <a:ea typeface="Montserrat"/>
                <a:cs typeface="Montserrat"/>
                <a:sym typeface="Montserrat"/>
              </a:rPr>
              <a:t>NESS ON AMAZON</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pic>
        <p:nvPicPr>
          <p:cNvPr id="282" name="Google Shape;282;p15"/>
          <p:cNvPicPr preferRelativeResize="0"/>
          <p:nvPr/>
        </p:nvPicPr>
        <p:blipFill>
          <a:blip r:embed="rId5">
            <a:alphaModFix/>
          </a:blip>
          <a:stretch>
            <a:fillRect/>
          </a:stretch>
        </p:blipFill>
        <p:spPr>
          <a:xfrm>
            <a:off x="1500096" y="1055178"/>
            <a:ext cx="851239" cy="251116"/>
          </a:xfrm>
          <a:prstGeom prst="rect">
            <a:avLst/>
          </a:prstGeom>
          <a:noFill/>
          <a:ln>
            <a:noFill/>
          </a:ln>
        </p:spPr>
      </p:pic>
      <p:pic>
        <p:nvPicPr>
          <p:cNvPr id="283" name="Google Shape;283;p15"/>
          <p:cNvPicPr preferRelativeResize="0"/>
          <p:nvPr/>
        </p:nvPicPr>
        <p:blipFill>
          <a:blip r:embed="rId6">
            <a:alphaModFix/>
          </a:blip>
          <a:stretch>
            <a:fillRect/>
          </a:stretch>
        </p:blipFill>
        <p:spPr>
          <a:xfrm>
            <a:off x="6116650" y="4276522"/>
            <a:ext cx="1074275" cy="150399"/>
          </a:xfrm>
          <a:prstGeom prst="rect">
            <a:avLst/>
          </a:prstGeom>
          <a:noFill/>
          <a:ln>
            <a:noFill/>
          </a:ln>
        </p:spPr>
      </p:pic>
      <p:pic>
        <p:nvPicPr>
          <p:cNvPr id="284" name="Google Shape;284;p15"/>
          <p:cNvPicPr preferRelativeResize="0"/>
          <p:nvPr/>
        </p:nvPicPr>
        <p:blipFill>
          <a:blip r:embed="rId7">
            <a:alphaModFix/>
          </a:blip>
          <a:stretch>
            <a:fillRect/>
          </a:stretch>
        </p:blipFill>
        <p:spPr>
          <a:xfrm>
            <a:off x="5903373" y="1671745"/>
            <a:ext cx="851238" cy="212810"/>
          </a:xfrm>
          <a:prstGeom prst="rect">
            <a:avLst/>
          </a:prstGeom>
          <a:noFill/>
          <a:ln>
            <a:noFill/>
          </a:ln>
        </p:spPr>
      </p:pic>
      <p:pic>
        <p:nvPicPr>
          <p:cNvPr id="285" name="Google Shape;285;p15"/>
          <p:cNvPicPr preferRelativeResize="0"/>
          <p:nvPr/>
        </p:nvPicPr>
        <p:blipFill>
          <a:blip r:embed="rId8">
            <a:alphaModFix/>
          </a:blip>
          <a:stretch>
            <a:fillRect/>
          </a:stretch>
        </p:blipFill>
        <p:spPr>
          <a:xfrm>
            <a:off x="4273500" y="2157960"/>
            <a:ext cx="851239" cy="497975"/>
          </a:xfrm>
          <a:prstGeom prst="rect">
            <a:avLst/>
          </a:prstGeom>
          <a:noFill/>
          <a:ln>
            <a:noFill/>
          </a:ln>
        </p:spPr>
      </p:pic>
      <p:pic>
        <p:nvPicPr>
          <p:cNvPr id="286" name="Google Shape;286;p15"/>
          <p:cNvPicPr preferRelativeResize="0"/>
          <p:nvPr/>
        </p:nvPicPr>
        <p:blipFill>
          <a:blip r:embed="rId9">
            <a:alphaModFix/>
          </a:blip>
          <a:stretch>
            <a:fillRect/>
          </a:stretch>
        </p:blipFill>
        <p:spPr>
          <a:xfrm>
            <a:off x="6205208" y="979561"/>
            <a:ext cx="1001594" cy="370575"/>
          </a:xfrm>
          <a:prstGeom prst="rect">
            <a:avLst/>
          </a:prstGeom>
          <a:noFill/>
          <a:ln>
            <a:noFill/>
          </a:ln>
        </p:spPr>
      </p:pic>
      <p:pic>
        <p:nvPicPr>
          <p:cNvPr id="287" name="Google Shape;287;p15"/>
          <p:cNvPicPr preferRelativeResize="0"/>
          <p:nvPr/>
        </p:nvPicPr>
        <p:blipFill>
          <a:blip r:embed="rId10">
            <a:alphaModFix/>
          </a:blip>
          <a:stretch>
            <a:fillRect/>
          </a:stretch>
        </p:blipFill>
        <p:spPr>
          <a:xfrm>
            <a:off x="2769997" y="2891960"/>
            <a:ext cx="1223350" cy="293675"/>
          </a:xfrm>
          <a:prstGeom prst="rect">
            <a:avLst/>
          </a:prstGeom>
          <a:noFill/>
          <a:ln>
            <a:noFill/>
          </a:ln>
        </p:spPr>
      </p:pic>
      <p:pic>
        <p:nvPicPr>
          <p:cNvPr id="288" name="Google Shape;288;p15"/>
          <p:cNvPicPr preferRelativeResize="0"/>
          <p:nvPr/>
        </p:nvPicPr>
        <p:blipFill>
          <a:blip r:embed="rId11">
            <a:alphaModFix/>
          </a:blip>
          <a:stretch>
            <a:fillRect/>
          </a:stretch>
        </p:blipFill>
        <p:spPr>
          <a:xfrm>
            <a:off x="5509297" y="2206175"/>
            <a:ext cx="505050" cy="401518"/>
          </a:xfrm>
          <a:prstGeom prst="rect">
            <a:avLst/>
          </a:prstGeom>
          <a:noFill/>
          <a:ln>
            <a:noFill/>
          </a:ln>
        </p:spPr>
      </p:pic>
      <p:pic>
        <p:nvPicPr>
          <p:cNvPr id="289" name="Google Shape;289;p15"/>
          <p:cNvPicPr preferRelativeResize="0"/>
          <p:nvPr/>
        </p:nvPicPr>
        <p:blipFill>
          <a:blip r:embed="rId12">
            <a:alphaModFix/>
          </a:blip>
          <a:stretch>
            <a:fillRect/>
          </a:stretch>
        </p:blipFill>
        <p:spPr>
          <a:xfrm>
            <a:off x="4317407" y="2964779"/>
            <a:ext cx="851239" cy="195785"/>
          </a:xfrm>
          <a:prstGeom prst="rect">
            <a:avLst/>
          </a:prstGeom>
          <a:noFill/>
          <a:ln>
            <a:noFill/>
          </a:ln>
        </p:spPr>
      </p:pic>
      <p:pic>
        <p:nvPicPr>
          <p:cNvPr id="290" name="Google Shape;290;p15"/>
          <p:cNvPicPr preferRelativeResize="0"/>
          <p:nvPr/>
        </p:nvPicPr>
        <p:blipFill>
          <a:blip r:embed="rId13">
            <a:alphaModFix/>
          </a:blip>
          <a:stretch>
            <a:fillRect/>
          </a:stretch>
        </p:blipFill>
        <p:spPr>
          <a:xfrm>
            <a:off x="4123145" y="3535459"/>
            <a:ext cx="1001600" cy="273165"/>
          </a:xfrm>
          <a:prstGeom prst="rect">
            <a:avLst/>
          </a:prstGeom>
          <a:noFill/>
          <a:ln>
            <a:noFill/>
          </a:ln>
        </p:spPr>
      </p:pic>
      <p:pic>
        <p:nvPicPr>
          <p:cNvPr id="291" name="Google Shape;291;p15"/>
          <p:cNvPicPr preferRelativeResize="0"/>
          <p:nvPr/>
        </p:nvPicPr>
        <p:blipFill>
          <a:blip r:embed="rId14">
            <a:alphaModFix/>
          </a:blip>
          <a:stretch>
            <a:fillRect/>
          </a:stretch>
        </p:blipFill>
        <p:spPr>
          <a:xfrm>
            <a:off x="5564825" y="2913075"/>
            <a:ext cx="1129702" cy="234482"/>
          </a:xfrm>
          <a:prstGeom prst="rect">
            <a:avLst/>
          </a:prstGeom>
          <a:noFill/>
          <a:ln>
            <a:noFill/>
          </a:ln>
        </p:spPr>
      </p:pic>
      <p:pic>
        <p:nvPicPr>
          <p:cNvPr id="292" name="Google Shape;292;p15"/>
          <p:cNvPicPr preferRelativeResize="0"/>
          <p:nvPr/>
        </p:nvPicPr>
        <p:blipFill>
          <a:blip r:embed="rId15">
            <a:alphaModFix/>
          </a:blip>
          <a:stretch>
            <a:fillRect/>
          </a:stretch>
        </p:blipFill>
        <p:spPr>
          <a:xfrm>
            <a:off x="7855544" y="1434041"/>
            <a:ext cx="649475" cy="649475"/>
          </a:xfrm>
          <a:prstGeom prst="rect">
            <a:avLst/>
          </a:prstGeom>
          <a:noFill/>
          <a:ln>
            <a:noFill/>
          </a:ln>
        </p:spPr>
      </p:pic>
      <p:pic>
        <p:nvPicPr>
          <p:cNvPr id="293" name="Google Shape;293;p15"/>
          <p:cNvPicPr preferRelativeResize="0"/>
          <p:nvPr/>
        </p:nvPicPr>
        <p:blipFill>
          <a:blip r:embed="rId16">
            <a:alphaModFix/>
          </a:blip>
          <a:stretch>
            <a:fillRect/>
          </a:stretch>
        </p:blipFill>
        <p:spPr>
          <a:xfrm>
            <a:off x="2969851" y="2337194"/>
            <a:ext cx="976038" cy="176908"/>
          </a:xfrm>
          <a:prstGeom prst="rect">
            <a:avLst/>
          </a:prstGeom>
          <a:noFill/>
          <a:ln>
            <a:noFill/>
          </a:ln>
        </p:spPr>
      </p:pic>
      <p:pic>
        <p:nvPicPr>
          <p:cNvPr id="294" name="Google Shape;294;p15"/>
          <p:cNvPicPr preferRelativeResize="0"/>
          <p:nvPr/>
        </p:nvPicPr>
        <p:blipFill>
          <a:blip r:embed="rId17">
            <a:alphaModFix/>
          </a:blip>
          <a:stretch>
            <a:fillRect/>
          </a:stretch>
        </p:blipFill>
        <p:spPr>
          <a:xfrm>
            <a:off x="5450372" y="3359992"/>
            <a:ext cx="879578" cy="501629"/>
          </a:xfrm>
          <a:prstGeom prst="rect">
            <a:avLst/>
          </a:prstGeom>
          <a:noFill/>
          <a:ln>
            <a:noFill/>
          </a:ln>
        </p:spPr>
      </p:pic>
      <p:pic>
        <p:nvPicPr>
          <p:cNvPr id="295" name="Google Shape;295;p15"/>
          <p:cNvPicPr preferRelativeResize="0"/>
          <p:nvPr/>
        </p:nvPicPr>
        <p:blipFill>
          <a:blip r:embed="rId18">
            <a:alphaModFix/>
          </a:blip>
          <a:stretch>
            <a:fillRect/>
          </a:stretch>
        </p:blipFill>
        <p:spPr>
          <a:xfrm>
            <a:off x="3799049" y="1579434"/>
            <a:ext cx="475601" cy="480765"/>
          </a:xfrm>
          <a:prstGeom prst="rect">
            <a:avLst/>
          </a:prstGeom>
          <a:noFill/>
          <a:ln>
            <a:noFill/>
          </a:ln>
        </p:spPr>
      </p:pic>
      <p:pic>
        <p:nvPicPr>
          <p:cNvPr id="296" name="Google Shape;296;p15"/>
          <p:cNvPicPr preferRelativeResize="0"/>
          <p:nvPr/>
        </p:nvPicPr>
        <p:blipFill>
          <a:blip r:embed="rId19">
            <a:alphaModFix/>
          </a:blip>
          <a:stretch>
            <a:fillRect/>
          </a:stretch>
        </p:blipFill>
        <p:spPr>
          <a:xfrm>
            <a:off x="7458459" y="4185916"/>
            <a:ext cx="1074289" cy="332832"/>
          </a:xfrm>
          <a:prstGeom prst="rect">
            <a:avLst/>
          </a:prstGeom>
          <a:noFill/>
          <a:ln>
            <a:noFill/>
          </a:ln>
        </p:spPr>
      </p:pic>
      <p:pic>
        <p:nvPicPr>
          <p:cNvPr descr="Logo Disney PNG transparents - StickPNG" id="297" name="Google Shape;297;p15"/>
          <p:cNvPicPr preferRelativeResize="0"/>
          <p:nvPr/>
        </p:nvPicPr>
        <p:blipFill>
          <a:blip r:embed="rId20">
            <a:alphaModFix/>
          </a:blip>
          <a:stretch>
            <a:fillRect/>
          </a:stretch>
        </p:blipFill>
        <p:spPr>
          <a:xfrm>
            <a:off x="620782" y="3490650"/>
            <a:ext cx="879576" cy="373820"/>
          </a:xfrm>
          <a:prstGeom prst="rect">
            <a:avLst/>
          </a:prstGeom>
          <a:noFill/>
          <a:ln>
            <a:noFill/>
          </a:ln>
        </p:spPr>
      </p:pic>
      <p:pic>
        <p:nvPicPr>
          <p:cNvPr descr="Fichier:Logo Adeo.svg — Wikipédia" id="298" name="Google Shape;298;p15"/>
          <p:cNvPicPr preferRelativeResize="0"/>
          <p:nvPr/>
        </p:nvPicPr>
        <p:blipFill rotWithShape="1">
          <a:blip r:embed="rId21">
            <a:alphaModFix/>
          </a:blip>
          <a:srcRect b="16079" l="0" r="0" t="0"/>
          <a:stretch/>
        </p:blipFill>
        <p:spPr>
          <a:xfrm>
            <a:off x="6322693" y="2164124"/>
            <a:ext cx="1001599" cy="434289"/>
          </a:xfrm>
          <a:prstGeom prst="rect">
            <a:avLst/>
          </a:prstGeom>
          <a:noFill/>
          <a:ln>
            <a:noFill/>
          </a:ln>
        </p:spPr>
      </p:pic>
      <p:pic>
        <p:nvPicPr>
          <p:cNvPr descr="L&amp;#39;alimentation alternative, pour tous ! - Bjorg Bonneterre &amp;amp; Cie" id="299" name="Google Shape;299;p15"/>
          <p:cNvPicPr preferRelativeResize="0"/>
          <p:nvPr/>
        </p:nvPicPr>
        <p:blipFill>
          <a:blip r:embed="rId22">
            <a:alphaModFix/>
          </a:blip>
          <a:stretch>
            <a:fillRect/>
          </a:stretch>
        </p:blipFill>
        <p:spPr>
          <a:xfrm>
            <a:off x="2091112" y="4119964"/>
            <a:ext cx="1109500" cy="421601"/>
          </a:xfrm>
          <a:prstGeom prst="rect">
            <a:avLst/>
          </a:prstGeom>
          <a:noFill/>
          <a:ln>
            <a:noFill/>
          </a:ln>
        </p:spPr>
      </p:pic>
      <p:pic>
        <p:nvPicPr>
          <p:cNvPr id="300" name="Google Shape;300;p15"/>
          <p:cNvPicPr preferRelativeResize="0"/>
          <p:nvPr/>
        </p:nvPicPr>
        <p:blipFill>
          <a:blip r:embed="rId23">
            <a:alphaModFix/>
          </a:blip>
          <a:stretch>
            <a:fillRect/>
          </a:stretch>
        </p:blipFill>
        <p:spPr>
          <a:xfrm>
            <a:off x="1478350" y="1693676"/>
            <a:ext cx="879575" cy="204435"/>
          </a:xfrm>
          <a:prstGeom prst="rect">
            <a:avLst/>
          </a:prstGeom>
          <a:noFill/>
          <a:ln>
            <a:noFill/>
          </a:ln>
        </p:spPr>
      </p:pic>
      <p:pic>
        <p:nvPicPr>
          <p:cNvPr id="301" name="Google Shape;301;p15"/>
          <p:cNvPicPr preferRelativeResize="0"/>
          <p:nvPr/>
        </p:nvPicPr>
        <p:blipFill>
          <a:blip r:embed="rId24">
            <a:alphaModFix/>
          </a:blip>
          <a:stretch>
            <a:fillRect/>
          </a:stretch>
        </p:blipFill>
        <p:spPr>
          <a:xfrm>
            <a:off x="2442950" y="911977"/>
            <a:ext cx="1129702" cy="461700"/>
          </a:xfrm>
          <a:prstGeom prst="rect">
            <a:avLst/>
          </a:prstGeom>
          <a:noFill/>
          <a:ln>
            <a:noFill/>
          </a:ln>
        </p:spPr>
      </p:pic>
      <p:pic>
        <p:nvPicPr>
          <p:cNvPr id="302" name="Google Shape;302;p15"/>
          <p:cNvPicPr preferRelativeResize="0"/>
          <p:nvPr/>
        </p:nvPicPr>
        <p:blipFill>
          <a:blip r:embed="rId25">
            <a:alphaModFix/>
          </a:blip>
          <a:stretch>
            <a:fillRect/>
          </a:stretch>
        </p:blipFill>
        <p:spPr>
          <a:xfrm>
            <a:off x="1876313" y="3572776"/>
            <a:ext cx="1019250" cy="343150"/>
          </a:xfrm>
          <a:prstGeom prst="rect">
            <a:avLst/>
          </a:prstGeom>
          <a:noFill/>
          <a:ln>
            <a:noFill/>
          </a:ln>
        </p:spPr>
      </p:pic>
      <p:pic>
        <p:nvPicPr>
          <p:cNvPr id="303" name="Google Shape;303;p15"/>
          <p:cNvPicPr preferRelativeResize="0"/>
          <p:nvPr/>
        </p:nvPicPr>
        <p:blipFill>
          <a:blip r:embed="rId26">
            <a:alphaModFix/>
          </a:blip>
          <a:stretch>
            <a:fillRect/>
          </a:stretch>
        </p:blipFill>
        <p:spPr>
          <a:xfrm>
            <a:off x="611274" y="3943925"/>
            <a:ext cx="1265051" cy="822296"/>
          </a:xfrm>
          <a:prstGeom prst="rect">
            <a:avLst/>
          </a:prstGeom>
          <a:noFill/>
          <a:ln>
            <a:noFill/>
          </a:ln>
        </p:spPr>
      </p:pic>
      <p:pic>
        <p:nvPicPr>
          <p:cNvPr id="304" name="Google Shape;304;p15"/>
          <p:cNvPicPr preferRelativeResize="0"/>
          <p:nvPr/>
        </p:nvPicPr>
        <p:blipFill rotWithShape="1">
          <a:blip r:embed="rId27">
            <a:alphaModFix/>
          </a:blip>
          <a:srcRect b="51844" l="0" r="0" t="0"/>
          <a:stretch/>
        </p:blipFill>
        <p:spPr>
          <a:xfrm>
            <a:off x="6577713" y="3592600"/>
            <a:ext cx="1927500" cy="464100"/>
          </a:xfrm>
          <a:prstGeom prst="rect">
            <a:avLst/>
          </a:prstGeom>
          <a:noFill/>
          <a:ln>
            <a:noFill/>
          </a:ln>
        </p:spPr>
      </p:pic>
      <p:pic>
        <p:nvPicPr>
          <p:cNvPr id="305" name="Google Shape;305;p15"/>
          <p:cNvPicPr preferRelativeResize="0"/>
          <p:nvPr/>
        </p:nvPicPr>
        <p:blipFill rotWithShape="1">
          <a:blip r:embed="rId28">
            <a:alphaModFix/>
          </a:blip>
          <a:srcRect b="0" l="27367" r="0" t="24012"/>
          <a:stretch/>
        </p:blipFill>
        <p:spPr>
          <a:xfrm>
            <a:off x="645063" y="933725"/>
            <a:ext cx="649119" cy="536549"/>
          </a:xfrm>
          <a:prstGeom prst="rect">
            <a:avLst/>
          </a:prstGeom>
          <a:noFill/>
          <a:ln>
            <a:noFill/>
          </a:ln>
        </p:spPr>
      </p:pic>
      <p:pic>
        <p:nvPicPr>
          <p:cNvPr id="306" name="Google Shape;306;p15"/>
          <p:cNvPicPr preferRelativeResize="0"/>
          <p:nvPr/>
        </p:nvPicPr>
        <p:blipFill>
          <a:blip r:embed="rId29">
            <a:alphaModFix/>
          </a:blip>
          <a:stretch>
            <a:fillRect/>
          </a:stretch>
        </p:blipFill>
        <p:spPr>
          <a:xfrm>
            <a:off x="7485963" y="1009913"/>
            <a:ext cx="1019274" cy="252431"/>
          </a:xfrm>
          <a:prstGeom prst="rect">
            <a:avLst/>
          </a:prstGeom>
          <a:noFill/>
          <a:ln>
            <a:noFill/>
          </a:ln>
        </p:spPr>
      </p:pic>
      <p:pic>
        <p:nvPicPr>
          <p:cNvPr id="307" name="Google Shape;307;p15"/>
          <p:cNvPicPr preferRelativeResize="0"/>
          <p:nvPr/>
        </p:nvPicPr>
        <p:blipFill>
          <a:blip r:embed="rId30">
            <a:alphaModFix/>
          </a:blip>
          <a:stretch>
            <a:fillRect/>
          </a:stretch>
        </p:blipFill>
        <p:spPr>
          <a:xfrm>
            <a:off x="6818037" y="2760094"/>
            <a:ext cx="963750" cy="703281"/>
          </a:xfrm>
          <a:prstGeom prst="rect">
            <a:avLst/>
          </a:prstGeom>
          <a:noFill/>
          <a:ln>
            <a:noFill/>
          </a:ln>
        </p:spPr>
      </p:pic>
      <p:pic>
        <p:nvPicPr>
          <p:cNvPr id="308" name="Google Shape;308;p15"/>
          <p:cNvPicPr preferRelativeResize="0"/>
          <p:nvPr/>
        </p:nvPicPr>
        <p:blipFill>
          <a:blip r:embed="rId31">
            <a:alphaModFix/>
          </a:blip>
          <a:stretch>
            <a:fillRect/>
          </a:stretch>
        </p:blipFill>
        <p:spPr>
          <a:xfrm>
            <a:off x="7982800" y="2842425"/>
            <a:ext cx="423944" cy="568072"/>
          </a:xfrm>
          <a:prstGeom prst="rect">
            <a:avLst/>
          </a:prstGeom>
          <a:noFill/>
          <a:ln>
            <a:noFill/>
          </a:ln>
        </p:spPr>
      </p:pic>
      <p:pic>
        <p:nvPicPr>
          <p:cNvPr id="309" name="Google Shape;309;p15"/>
          <p:cNvPicPr preferRelativeResize="0"/>
          <p:nvPr/>
        </p:nvPicPr>
        <p:blipFill>
          <a:blip r:embed="rId32">
            <a:alphaModFix/>
          </a:blip>
          <a:stretch>
            <a:fillRect/>
          </a:stretch>
        </p:blipFill>
        <p:spPr>
          <a:xfrm>
            <a:off x="3148434" y="3359994"/>
            <a:ext cx="649100" cy="649119"/>
          </a:xfrm>
          <a:prstGeom prst="rect">
            <a:avLst/>
          </a:prstGeom>
          <a:noFill/>
          <a:ln>
            <a:noFill/>
          </a:ln>
        </p:spPr>
      </p:pic>
      <p:pic>
        <p:nvPicPr>
          <p:cNvPr id="310" name="Google Shape;310;p15"/>
          <p:cNvPicPr preferRelativeResize="0"/>
          <p:nvPr/>
        </p:nvPicPr>
        <p:blipFill>
          <a:blip r:embed="rId33">
            <a:alphaModFix/>
          </a:blip>
          <a:stretch>
            <a:fillRect/>
          </a:stretch>
        </p:blipFill>
        <p:spPr>
          <a:xfrm>
            <a:off x="1852563" y="2789300"/>
            <a:ext cx="594724" cy="579436"/>
          </a:xfrm>
          <a:prstGeom prst="rect">
            <a:avLst/>
          </a:prstGeom>
          <a:noFill/>
          <a:ln>
            <a:noFill/>
          </a:ln>
        </p:spPr>
      </p:pic>
      <p:pic>
        <p:nvPicPr>
          <p:cNvPr id="311" name="Google Shape;311;p15"/>
          <p:cNvPicPr preferRelativeResize="0"/>
          <p:nvPr/>
        </p:nvPicPr>
        <p:blipFill>
          <a:blip r:embed="rId34">
            <a:alphaModFix/>
          </a:blip>
          <a:stretch>
            <a:fillRect/>
          </a:stretch>
        </p:blipFill>
        <p:spPr>
          <a:xfrm>
            <a:off x="735836" y="2853000"/>
            <a:ext cx="649475" cy="432983"/>
          </a:xfrm>
          <a:prstGeom prst="rect">
            <a:avLst/>
          </a:prstGeom>
          <a:noFill/>
          <a:ln>
            <a:noFill/>
          </a:ln>
        </p:spPr>
      </p:pic>
      <p:pic>
        <p:nvPicPr>
          <p:cNvPr id="312" name="Google Shape;312;p15"/>
          <p:cNvPicPr preferRelativeResize="0"/>
          <p:nvPr/>
        </p:nvPicPr>
        <p:blipFill>
          <a:blip r:embed="rId35">
            <a:alphaModFix/>
          </a:blip>
          <a:stretch>
            <a:fillRect/>
          </a:stretch>
        </p:blipFill>
        <p:spPr>
          <a:xfrm>
            <a:off x="4847500" y="4183494"/>
            <a:ext cx="1001600" cy="391756"/>
          </a:xfrm>
          <a:prstGeom prst="rect">
            <a:avLst/>
          </a:prstGeom>
          <a:noFill/>
          <a:ln>
            <a:noFill/>
          </a:ln>
        </p:spPr>
      </p:pic>
      <p:pic>
        <p:nvPicPr>
          <p:cNvPr id="313" name="Google Shape;313;p15"/>
          <p:cNvPicPr preferRelativeResize="0"/>
          <p:nvPr/>
        </p:nvPicPr>
        <p:blipFill>
          <a:blip r:embed="rId36">
            <a:alphaModFix/>
          </a:blip>
          <a:stretch>
            <a:fillRect/>
          </a:stretch>
        </p:blipFill>
        <p:spPr>
          <a:xfrm>
            <a:off x="3857100" y="1024200"/>
            <a:ext cx="1065950" cy="278216"/>
          </a:xfrm>
          <a:prstGeom prst="rect">
            <a:avLst/>
          </a:prstGeom>
          <a:noFill/>
          <a:ln>
            <a:noFill/>
          </a:ln>
        </p:spPr>
      </p:pic>
      <p:pic>
        <p:nvPicPr>
          <p:cNvPr id="314" name="Google Shape;314;p15"/>
          <p:cNvPicPr preferRelativeResize="0"/>
          <p:nvPr/>
        </p:nvPicPr>
        <p:blipFill>
          <a:blip r:embed="rId37">
            <a:alphaModFix/>
          </a:blip>
          <a:stretch>
            <a:fillRect/>
          </a:stretch>
        </p:blipFill>
        <p:spPr>
          <a:xfrm>
            <a:off x="672274" y="1617212"/>
            <a:ext cx="594713" cy="400201"/>
          </a:xfrm>
          <a:prstGeom prst="rect">
            <a:avLst/>
          </a:prstGeom>
          <a:noFill/>
          <a:ln>
            <a:noFill/>
          </a:ln>
        </p:spPr>
      </p:pic>
      <p:pic>
        <p:nvPicPr>
          <p:cNvPr id="315" name="Google Shape;315;p15"/>
          <p:cNvPicPr preferRelativeResize="0"/>
          <p:nvPr/>
        </p:nvPicPr>
        <p:blipFill>
          <a:blip r:embed="rId38">
            <a:alphaModFix/>
          </a:blip>
          <a:stretch>
            <a:fillRect/>
          </a:stretch>
        </p:blipFill>
        <p:spPr>
          <a:xfrm>
            <a:off x="7682659" y="2268158"/>
            <a:ext cx="778324" cy="389652"/>
          </a:xfrm>
          <a:prstGeom prst="rect">
            <a:avLst/>
          </a:prstGeom>
          <a:noFill/>
          <a:ln>
            <a:noFill/>
          </a:ln>
        </p:spPr>
      </p:pic>
      <p:pic>
        <p:nvPicPr>
          <p:cNvPr id="316" name="Google Shape;316;p15"/>
          <p:cNvPicPr preferRelativeResize="0"/>
          <p:nvPr/>
        </p:nvPicPr>
        <p:blipFill>
          <a:blip r:embed="rId39">
            <a:alphaModFix/>
          </a:blip>
          <a:stretch>
            <a:fillRect/>
          </a:stretch>
        </p:blipFill>
        <p:spPr>
          <a:xfrm>
            <a:off x="7093139" y="1479562"/>
            <a:ext cx="503374" cy="558425"/>
          </a:xfrm>
          <a:prstGeom prst="rect">
            <a:avLst/>
          </a:prstGeom>
          <a:noFill/>
          <a:ln>
            <a:noFill/>
          </a:ln>
        </p:spPr>
      </p:pic>
      <p:pic>
        <p:nvPicPr>
          <p:cNvPr id="317" name="Google Shape;317;p15"/>
          <p:cNvPicPr preferRelativeResize="0"/>
          <p:nvPr/>
        </p:nvPicPr>
        <p:blipFill rotWithShape="1">
          <a:blip r:embed="rId40">
            <a:alphaModFix/>
          </a:blip>
          <a:srcRect b="0" l="11691" r="0" t="0"/>
          <a:stretch/>
        </p:blipFill>
        <p:spPr>
          <a:xfrm>
            <a:off x="615801" y="2027175"/>
            <a:ext cx="1019249" cy="816075"/>
          </a:xfrm>
          <a:prstGeom prst="rect">
            <a:avLst/>
          </a:prstGeom>
          <a:noFill/>
          <a:ln>
            <a:noFill/>
          </a:ln>
        </p:spPr>
      </p:pic>
      <p:pic>
        <p:nvPicPr>
          <p:cNvPr id="318" name="Google Shape;318;p15"/>
          <p:cNvPicPr preferRelativeResize="0"/>
          <p:nvPr/>
        </p:nvPicPr>
        <p:blipFill>
          <a:blip r:embed="rId41">
            <a:alphaModFix/>
          </a:blip>
          <a:stretch>
            <a:fillRect/>
          </a:stretch>
        </p:blipFill>
        <p:spPr>
          <a:xfrm>
            <a:off x="3485138" y="4183500"/>
            <a:ext cx="1001601" cy="336462"/>
          </a:xfrm>
          <a:prstGeom prst="rect">
            <a:avLst/>
          </a:prstGeom>
          <a:noFill/>
          <a:ln>
            <a:noFill/>
          </a:ln>
        </p:spPr>
      </p:pic>
      <p:pic>
        <p:nvPicPr>
          <p:cNvPr id="319" name="Google Shape;319;p15"/>
          <p:cNvPicPr preferRelativeResize="0"/>
          <p:nvPr/>
        </p:nvPicPr>
        <p:blipFill>
          <a:blip r:embed="rId42">
            <a:alphaModFix/>
          </a:blip>
          <a:stretch>
            <a:fillRect/>
          </a:stretch>
        </p:blipFill>
        <p:spPr>
          <a:xfrm>
            <a:off x="5207500" y="985001"/>
            <a:ext cx="649101" cy="359685"/>
          </a:xfrm>
          <a:prstGeom prst="rect">
            <a:avLst/>
          </a:prstGeom>
          <a:noFill/>
          <a:ln>
            <a:noFill/>
          </a:ln>
        </p:spPr>
      </p:pic>
      <p:pic>
        <p:nvPicPr>
          <p:cNvPr id="320" name="Google Shape;320;p15"/>
          <p:cNvPicPr preferRelativeResize="0"/>
          <p:nvPr/>
        </p:nvPicPr>
        <p:blipFill>
          <a:blip r:embed="rId43">
            <a:alphaModFix/>
          </a:blip>
          <a:stretch>
            <a:fillRect/>
          </a:stretch>
        </p:blipFill>
        <p:spPr>
          <a:xfrm>
            <a:off x="1635050" y="2129561"/>
            <a:ext cx="1109500" cy="554750"/>
          </a:xfrm>
          <a:prstGeom prst="rect">
            <a:avLst/>
          </a:prstGeom>
          <a:noFill/>
          <a:ln>
            <a:noFill/>
          </a:ln>
        </p:spPr>
      </p:pic>
      <p:pic>
        <p:nvPicPr>
          <p:cNvPr id="321" name="Google Shape;321;p15"/>
          <p:cNvPicPr preferRelativeResize="0"/>
          <p:nvPr/>
        </p:nvPicPr>
        <p:blipFill>
          <a:blip r:embed="rId44">
            <a:alphaModFix/>
          </a:blip>
          <a:stretch>
            <a:fillRect/>
          </a:stretch>
        </p:blipFill>
        <p:spPr>
          <a:xfrm>
            <a:off x="2607088" y="1558210"/>
            <a:ext cx="976050" cy="443315"/>
          </a:xfrm>
          <a:prstGeom prst="rect">
            <a:avLst/>
          </a:prstGeom>
          <a:noFill/>
          <a:ln>
            <a:noFill/>
          </a:ln>
        </p:spPr>
      </p:pic>
      <p:pic>
        <p:nvPicPr>
          <p:cNvPr id="322" name="Google Shape;322;p15"/>
          <p:cNvPicPr preferRelativeResize="0"/>
          <p:nvPr/>
        </p:nvPicPr>
        <p:blipFill>
          <a:blip r:embed="rId45">
            <a:alphaModFix/>
          </a:blip>
          <a:stretch>
            <a:fillRect/>
          </a:stretch>
        </p:blipFill>
        <p:spPr>
          <a:xfrm>
            <a:off x="4764463" y="1609027"/>
            <a:ext cx="649100" cy="42156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vailler avec nous">
  <p:cSld name="CUSTOM_3_1_1_1">
    <p:spTree>
      <p:nvGrpSpPr>
        <p:cNvPr id="323" name="Shape 323"/>
        <p:cNvGrpSpPr/>
        <p:nvPr/>
      </p:nvGrpSpPr>
      <p:grpSpPr>
        <a:xfrm>
          <a:off x="0" y="0"/>
          <a:ext cx="0" cy="0"/>
          <a:chOff x="0" y="0"/>
          <a:chExt cx="0" cy="0"/>
        </a:xfrm>
      </p:grpSpPr>
      <p:pic>
        <p:nvPicPr>
          <p:cNvPr id="324" name="Google Shape;324;p16"/>
          <p:cNvPicPr preferRelativeResize="0"/>
          <p:nvPr/>
        </p:nvPicPr>
        <p:blipFill>
          <a:blip r:embed="rId2">
            <a:alphaModFix/>
          </a:blip>
          <a:stretch>
            <a:fillRect/>
          </a:stretch>
        </p:blipFill>
        <p:spPr>
          <a:xfrm>
            <a:off x="143939" y="146650"/>
            <a:ext cx="500107" cy="440100"/>
          </a:xfrm>
          <a:prstGeom prst="rect">
            <a:avLst/>
          </a:prstGeom>
          <a:noFill/>
          <a:ln>
            <a:noFill/>
          </a:ln>
        </p:spPr>
      </p:pic>
      <p:pic>
        <p:nvPicPr>
          <p:cNvPr id="325" name="Google Shape;325;p16"/>
          <p:cNvPicPr preferRelativeResize="0"/>
          <p:nvPr/>
        </p:nvPicPr>
        <p:blipFill>
          <a:blip r:embed="rId3">
            <a:alphaModFix amt="20000"/>
          </a:blip>
          <a:stretch>
            <a:fillRect/>
          </a:stretch>
        </p:blipFill>
        <p:spPr>
          <a:xfrm rot="10800000">
            <a:off x="8371909" y="-12"/>
            <a:ext cx="778325" cy="911975"/>
          </a:xfrm>
          <a:prstGeom prst="rect">
            <a:avLst/>
          </a:prstGeom>
          <a:noFill/>
          <a:ln>
            <a:noFill/>
          </a:ln>
        </p:spPr>
      </p:pic>
      <p:pic>
        <p:nvPicPr>
          <p:cNvPr id="326" name="Google Shape;326;p16"/>
          <p:cNvPicPr preferRelativeResize="0"/>
          <p:nvPr/>
        </p:nvPicPr>
        <p:blipFill>
          <a:blip r:embed="rId4">
            <a:alphaModFix/>
          </a:blip>
          <a:stretch>
            <a:fillRect/>
          </a:stretch>
        </p:blipFill>
        <p:spPr>
          <a:xfrm>
            <a:off x="7888325" y="233061"/>
            <a:ext cx="1109501" cy="355800"/>
          </a:xfrm>
          <a:prstGeom prst="rect">
            <a:avLst/>
          </a:prstGeom>
          <a:noFill/>
          <a:ln>
            <a:noFill/>
          </a:ln>
        </p:spPr>
      </p:pic>
      <p:sp>
        <p:nvSpPr>
          <p:cNvPr id="327" name="Google Shape;327;p16"/>
          <p:cNvSpPr/>
          <p:nvPr/>
        </p:nvSpPr>
        <p:spPr>
          <a:xfrm>
            <a:off x="504425" y="1187900"/>
            <a:ext cx="2507700" cy="2683800"/>
          </a:xfrm>
          <a:prstGeom prst="roundRect">
            <a:avLst>
              <a:gd fmla="val 411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328" name="Google Shape;328;p16"/>
          <p:cNvSpPr/>
          <p:nvPr/>
        </p:nvSpPr>
        <p:spPr>
          <a:xfrm>
            <a:off x="3364700" y="1187900"/>
            <a:ext cx="2507700" cy="2683800"/>
          </a:xfrm>
          <a:prstGeom prst="roundRect">
            <a:avLst>
              <a:gd fmla="val 411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329" name="Google Shape;329;p16"/>
          <p:cNvSpPr/>
          <p:nvPr/>
        </p:nvSpPr>
        <p:spPr>
          <a:xfrm>
            <a:off x="6132550" y="1187900"/>
            <a:ext cx="2507700" cy="2683800"/>
          </a:xfrm>
          <a:prstGeom prst="roundRect">
            <a:avLst>
              <a:gd fmla="val 411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pic>
        <p:nvPicPr>
          <p:cNvPr id="330" name="Google Shape;330;p16"/>
          <p:cNvPicPr preferRelativeResize="0"/>
          <p:nvPr/>
        </p:nvPicPr>
        <p:blipFill>
          <a:blip r:embed="rId5">
            <a:alphaModFix/>
          </a:blip>
          <a:stretch>
            <a:fillRect/>
          </a:stretch>
        </p:blipFill>
        <p:spPr>
          <a:xfrm>
            <a:off x="1218275" y="1486025"/>
            <a:ext cx="1079999" cy="996300"/>
          </a:xfrm>
          <a:prstGeom prst="rect">
            <a:avLst/>
          </a:prstGeom>
          <a:noFill/>
          <a:ln>
            <a:noFill/>
          </a:ln>
        </p:spPr>
      </p:pic>
      <p:pic>
        <p:nvPicPr>
          <p:cNvPr id="331" name="Google Shape;331;p16"/>
          <p:cNvPicPr preferRelativeResize="0"/>
          <p:nvPr/>
        </p:nvPicPr>
        <p:blipFill>
          <a:blip r:embed="rId6">
            <a:alphaModFix/>
          </a:blip>
          <a:stretch>
            <a:fillRect/>
          </a:stretch>
        </p:blipFill>
        <p:spPr>
          <a:xfrm>
            <a:off x="6846400" y="1464424"/>
            <a:ext cx="1079999" cy="969301"/>
          </a:xfrm>
          <a:prstGeom prst="rect">
            <a:avLst/>
          </a:prstGeom>
          <a:noFill/>
          <a:ln>
            <a:noFill/>
          </a:ln>
        </p:spPr>
      </p:pic>
      <p:pic>
        <p:nvPicPr>
          <p:cNvPr id="332" name="Google Shape;332;p16"/>
          <p:cNvPicPr preferRelativeResize="0"/>
          <p:nvPr/>
        </p:nvPicPr>
        <p:blipFill>
          <a:blip r:embed="rId7">
            <a:alphaModFix/>
          </a:blip>
          <a:stretch>
            <a:fillRect/>
          </a:stretch>
        </p:blipFill>
        <p:spPr>
          <a:xfrm>
            <a:off x="4078576" y="1486024"/>
            <a:ext cx="1079999" cy="926101"/>
          </a:xfrm>
          <a:prstGeom prst="rect">
            <a:avLst/>
          </a:prstGeom>
          <a:noFill/>
          <a:ln>
            <a:noFill/>
          </a:ln>
        </p:spPr>
      </p:pic>
      <p:sp>
        <p:nvSpPr>
          <p:cNvPr id="333" name="Google Shape;333;p16"/>
          <p:cNvSpPr txBox="1"/>
          <p:nvPr/>
        </p:nvSpPr>
        <p:spPr>
          <a:xfrm>
            <a:off x="2433750" y="4258300"/>
            <a:ext cx="42765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300">
                <a:solidFill>
                  <a:schemeClr val="dk1"/>
                </a:solidFill>
                <a:latin typeface="Montserrat"/>
                <a:ea typeface="Montserrat"/>
                <a:cs typeface="Montserrat"/>
                <a:sym typeface="Montserrat"/>
              </a:rPr>
              <a:t>Peu importe où vous en êtes, nous serons capables de vous emmener à l’étape d’après</a:t>
            </a:r>
            <a:endParaRPr b="1" sz="1300">
              <a:solidFill>
                <a:schemeClr val="dk1"/>
              </a:solidFill>
              <a:latin typeface="Montserrat"/>
              <a:ea typeface="Montserrat"/>
              <a:cs typeface="Montserrat"/>
              <a:sym typeface="Montserrat"/>
            </a:endParaRPr>
          </a:p>
        </p:txBody>
      </p:sp>
      <p:sp>
        <p:nvSpPr>
          <p:cNvPr id="334" name="Google Shape;334;p16"/>
          <p:cNvSpPr txBox="1"/>
          <p:nvPr/>
        </p:nvSpPr>
        <p:spPr>
          <a:xfrm>
            <a:off x="517325" y="2596208"/>
            <a:ext cx="2481900" cy="26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1200">
                <a:solidFill>
                  <a:schemeClr val="dk1"/>
                </a:solidFill>
                <a:latin typeface="Montserrat"/>
                <a:ea typeface="Montserrat"/>
                <a:cs typeface="Montserrat"/>
                <a:sym typeface="Montserrat"/>
              </a:rPr>
              <a:t>GAGNER DU TEMPS</a:t>
            </a:r>
            <a:endParaRPr sz="900">
              <a:solidFill>
                <a:schemeClr val="dk2"/>
              </a:solidFill>
              <a:latin typeface="Montserrat Medium"/>
              <a:ea typeface="Montserrat Medium"/>
              <a:cs typeface="Montserrat Medium"/>
              <a:sym typeface="Montserrat Medium"/>
            </a:endParaRPr>
          </a:p>
        </p:txBody>
      </p:sp>
      <p:sp>
        <p:nvSpPr>
          <p:cNvPr id="335" name="Google Shape;335;p16"/>
          <p:cNvSpPr txBox="1"/>
          <p:nvPr/>
        </p:nvSpPr>
        <p:spPr>
          <a:xfrm>
            <a:off x="3377600" y="2539392"/>
            <a:ext cx="2481900" cy="32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1200">
                <a:solidFill>
                  <a:schemeClr val="dk1"/>
                </a:solidFill>
                <a:latin typeface="Montserrat"/>
                <a:ea typeface="Montserrat"/>
                <a:cs typeface="Montserrat"/>
                <a:sym typeface="Montserrat"/>
              </a:rPr>
              <a:t>GAGNER EN EFFICACIT</a:t>
            </a:r>
            <a:r>
              <a:rPr b="1" lang="fr" sz="1200">
                <a:solidFill>
                  <a:schemeClr val="dk1"/>
                </a:solidFill>
                <a:latin typeface="Montserrat"/>
                <a:ea typeface="Montserrat"/>
                <a:cs typeface="Montserrat"/>
                <a:sym typeface="Montserrat"/>
              </a:rPr>
              <a:t>É</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chemeClr val="dk2"/>
              </a:solidFill>
              <a:latin typeface="Montserrat Medium"/>
              <a:ea typeface="Montserrat Medium"/>
              <a:cs typeface="Montserrat Medium"/>
              <a:sym typeface="Montserrat Medium"/>
            </a:endParaRPr>
          </a:p>
        </p:txBody>
      </p:sp>
      <p:sp>
        <p:nvSpPr>
          <p:cNvPr id="336" name="Google Shape;336;p16"/>
          <p:cNvSpPr txBox="1"/>
          <p:nvPr/>
        </p:nvSpPr>
        <p:spPr>
          <a:xfrm>
            <a:off x="6132550" y="2539384"/>
            <a:ext cx="2507700" cy="35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1200">
                <a:solidFill>
                  <a:schemeClr val="dk1"/>
                </a:solidFill>
                <a:latin typeface="Montserrat"/>
                <a:ea typeface="Montserrat"/>
                <a:cs typeface="Montserrat"/>
                <a:sym typeface="Montserrat"/>
              </a:rPr>
              <a:t>ÉVITER LES ERREURS</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chemeClr val="dk2"/>
              </a:solidFill>
              <a:latin typeface="Montserrat Medium"/>
              <a:ea typeface="Montserrat Medium"/>
              <a:cs typeface="Montserrat Medium"/>
              <a:sym typeface="Montserrat Medium"/>
            </a:endParaRPr>
          </a:p>
        </p:txBody>
      </p:sp>
      <p:sp>
        <p:nvSpPr>
          <p:cNvPr id="337" name="Google Shape;337;p16"/>
          <p:cNvSpPr txBox="1"/>
          <p:nvPr/>
        </p:nvSpPr>
        <p:spPr>
          <a:xfrm>
            <a:off x="639275" y="2939105"/>
            <a:ext cx="2238000" cy="104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accent1"/>
              </a:buClr>
              <a:buSzPts val="1100"/>
              <a:buFont typeface="Arial"/>
              <a:buNone/>
            </a:pPr>
            <a:r>
              <a:rPr lang="fr" sz="1000">
                <a:solidFill>
                  <a:schemeClr val="dk2"/>
                </a:solidFill>
                <a:latin typeface="Montserrat"/>
                <a:ea typeface="Montserrat"/>
                <a:cs typeface="Montserrat"/>
                <a:sym typeface="Montserrat"/>
              </a:rPr>
              <a:t>Toutes les actions sont menées depuis un backoffice 100 % dédié à la gestion quotidienne d'Amazon.</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38" name="Google Shape;338;p16"/>
          <p:cNvSpPr txBox="1"/>
          <p:nvPr/>
        </p:nvSpPr>
        <p:spPr>
          <a:xfrm>
            <a:off x="3364725" y="2939117"/>
            <a:ext cx="2507700" cy="104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accent1"/>
              </a:buClr>
              <a:buSzPts val="1100"/>
              <a:buFont typeface="Arial"/>
              <a:buNone/>
            </a:pPr>
            <a:r>
              <a:rPr lang="fr" sz="1000">
                <a:solidFill>
                  <a:schemeClr val="dk2"/>
                </a:solidFill>
                <a:latin typeface="Montserrat"/>
                <a:ea typeface="Montserrat"/>
                <a:cs typeface="Montserrat"/>
                <a:sym typeface="Montserrat"/>
              </a:rPr>
              <a:t>Pour réussir, il faut être complet. Le sens commercial, le marketing, l’acquisition, l’analyse de données, la logistique...</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39" name="Google Shape;339;p16"/>
          <p:cNvSpPr txBox="1"/>
          <p:nvPr/>
        </p:nvSpPr>
        <p:spPr>
          <a:xfrm>
            <a:off x="6132550" y="2939117"/>
            <a:ext cx="2507700" cy="104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accent1"/>
              </a:buClr>
              <a:buSzPts val="1100"/>
              <a:buFont typeface="Arial"/>
              <a:buNone/>
            </a:pPr>
            <a:r>
              <a:rPr lang="fr" sz="1000">
                <a:solidFill>
                  <a:schemeClr val="dk2"/>
                </a:solidFill>
                <a:latin typeface="Montserrat"/>
                <a:ea typeface="Montserrat"/>
                <a:cs typeface="Montserrat"/>
                <a:sym typeface="Montserrat"/>
              </a:rPr>
              <a:t>Beaucoup d’entreprises adoptent la mauvaise stratégie sur d’Amazon et obtiennent des performances déceptives.</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40" name="Google Shape;340;p16"/>
          <p:cNvSpPr txBox="1"/>
          <p:nvPr/>
        </p:nvSpPr>
        <p:spPr>
          <a:xfrm>
            <a:off x="291275" y="184700"/>
            <a:ext cx="64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Montserrat"/>
                <a:ea typeface="Montserrat"/>
                <a:cs typeface="Montserrat"/>
                <a:sym typeface="Montserrat"/>
              </a:rPr>
              <a:t>POURQUOI TRAVAILLER AVEC NOUS ?</a:t>
            </a:r>
            <a:endParaRPr b="1">
              <a:solidFill>
                <a:schemeClr val="dk1"/>
              </a:solidFill>
              <a:latin typeface="Montserrat"/>
              <a:ea typeface="Montserrat"/>
              <a:cs typeface="Montserrat"/>
              <a:sym typeface="Montserra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vailler avec nous (EN)">
  <p:cSld name="CUSTOM_3_1_1_1_2">
    <p:spTree>
      <p:nvGrpSpPr>
        <p:cNvPr id="341" name="Shape 341"/>
        <p:cNvGrpSpPr/>
        <p:nvPr/>
      </p:nvGrpSpPr>
      <p:grpSpPr>
        <a:xfrm>
          <a:off x="0" y="0"/>
          <a:ext cx="0" cy="0"/>
          <a:chOff x="0" y="0"/>
          <a:chExt cx="0" cy="0"/>
        </a:xfrm>
      </p:grpSpPr>
      <p:pic>
        <p:nvPicPr>
          <p:cNvPr id="342" name="Google Shape;342;p17"/>
          <p:cNvPicPr preferRelativeResize="0"/>
          <p:nvPr/>
        </p:nvPicPr>
        <p:blipFill>
          <a:blip r:embed="rId2">
            <a:alphaModFix/>
          </a:blip>
          <a:stretch>
            <a:fillRect/>
          </a:stretch>
        </p:blipFill>
        <p:spPr>
          <a:xfrm>
            <a:off x="143939" y="146650"/>
            <a:ext cx="500107" cy="440100"/>
          </a:xfrm>
          <a:prstGeom prst="rect">
            <a:avLst/>
          </a:prstGeom>
          <a:noFill/>
          <a:ln>
            <a:noFill/>
          </a:ln>
        </p:spPr>
      </p:pic>
      <p:pic>
        <p:nvPicPr>
          <p:cNvPr id="343" name="Google Shape;343;p17"/>
          <p:cNvPicPr preferRelativeResize="0"/>
          <p:nvPr/>
        </p:nvPicPr>
        <p:blipFill>
          <a:blip r:embed="rId3">
            <a:alphaModFix amt="20000"/>
          </a:blip>
          <a:stretch>
            <a:fillRect/>
          </a:stretch>
        </p:blipFill>
        <p:spPr>
          <a:xfrm rot="10800000">
            <a:off x="8371909" y="-12"/>
            <a:ext cx="778325" cy="911975"/>
          </a:xfrm>
          <a:prstGeom prst="rect">
            <a:avLst/>
          </a:prstGeom>
          <a:noFill/>
          <a:ln>
            <a:noFill/>
          </a:ln>
        </p:spPr>
      </p:pic>
      <p:pic>
        <p:nvPicPr>
          <p:cNvPr id="344" name="Google Shape;344;p17"/>
          <p:cNvPicPr preferRelativeResize="0"/>
          <p:nvPr/>
        </p:nvPicPr>
        <p:blipFill>
          <a:blip r:embed="rId4">
            <a:alphaModFix/>
          </a:blip>
          <a:stretch>
            <a:fillRect/>
          </a:stretch>
        </p:blipFill>
        <p:spPr>
          <a:xfrm>
            <a:off x="7888325" y="233061"/>
            <a:ext cx="1109501" cy="355800"/>
          </a:xfrm>
          <a:prstGeom prst="rect">
            <a:avLst/>
          </a:prstGeom>
          <a:noFill/>
          <a:ln>
            <a:noFill/>
          </a:ln>
        </p:spPr>
      </p:pic>
      <p:sp>
        <p:nvSpPr>
          <p:cNvPr id="345" name="Google Shape;345;p17"/>
          <p:cNvSpPr/>
          <p:nvPr/>
        </p:nvSpPr>
        <p:spPr>
          <a:xfrm>
            <a:off x="504425" y="1187900"/>
            <a:ext cx="2507700" cy="2683800"/>
          </a:xfrm>
          <a:prstGeom prst="roundRect">
            <a:avLst>
              <a:gd fmla="val 411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346" name="Google Shape;346;p17"/>
          <p:cNvSpPr/>
          <p:nvPr/>
        </p:nvSpPr>
        <p:spPr>
          <a:xfrm>
            <a:off x="3364700" y="1187900"/>
            <a:ext cx="2507700" cy="2683800"/>
          </a:xfrm>
          <a:prstGeom prst="roundRect">
            <a:avLst>
              <a:gd fmla="val 411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347" name="Google Shape;347;p17"/>
          <p:cNvSpPr/>
          <p:nvPr/>
        </p:nvSpPr>
        <p:spPr>
          <a:xfrm>
            <a:off x="6132550" y="1187900"/>
            <a:ext cx="2507700" cy="2683800"/>
          </a:xfrm>
          <a:prstGeom prst="roundRect">
            <a:avLst>
              <a:gd fmla="val 411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pic>
        <p:nvPicPr>
          <p:cNvPr id="348" name="Google Shape;348;p17"/>
          <p:cNvPicPr preferRelativeResize="0"/>
          <p:nvPr/>
        </p:nvPicPr>
        <p:blipFill>
          <a:blip r:embed="rId5">
            <a:alphaModFix/>
          </a:blip>
          <a:stretch>
            <a:fillRect/>
          </a:stretch>
        </p:blipFill>
        <p:spPr>
          <a:xfrm>
            <a:off x="1218275" y="1486025"/>
            <a:ext cx="1079999" cy="996300"/>
          </a:xfrm>
          <a:prstGeom prst="rect">
            <a:avLst/>
          </a:prstGeom>
          <a:noFill/>
          <a:ln>
            <a:noFill/>
          </a:ln>
        </p:spPr>
      </p:pic>
      <p:pic>
        <p:nvPicPr>
          <p:cNvPr id="349" name="Google Shape;349;p17"/>
          <p:cNvPicPr preferRelativeResize="0"/>
          <p:nvPr/>
        </p:nvPicPr>
        <p:blipFill>
          <a:blip r:embed="rId6">
            <a:alphaModFix/>
          </a:blip>
          <a:stretch>
            <a:fillRect/>
          </a:stretch>
        </p:blipFill>
        <p:spPr>
          <a:xfrm>
            <a:off x="6846400" y="1464424"/>
            <a:ext cx="1079999" cy="969301"/>
          </a:xfrm>
          <a:prstGeom prst="rect">
            <a:avLst/>
          </a:prstGeom>
          <a:noFill/>
          <a:ln>
            <a:noFill/>
          </a:ln>
        </p:spPr>
      </p:pic>
      <p:pic>
        <p:nvPicPr>
          <p:cNvPr id="350" name="Google Shape;350;p17"/>
          <p:cNvPicPr preferRelativeResize="0"/>
          <p:nvPr/>
        </p:nvPicPr>
        <p:blipFill>
          <a:blip r:embed="rId7">
            <a:alphaModFix/>
          </a:blip>
          <a:stretch>
            <a:fillRect/>
          </a:stretch>
        </p:blipFill>
        <p:spPr>
          <a:xfrm>
            <a:off x="4078576" y="1486024"/>
            <a:ext cx="1079999" cy="926101"/>
          </a:xfrm>
          <a:prstGeom prst="rect">
            <a:avLst/>
          </a:prstGeom>
          <a:noFill/>
          <a:ln>
            <a:noFill/>
          </a:ln>
        </p:spPr>
      </p:pic>
      <p:sp>
        <p:nvSpPr>
          <p:cNvPr id="351" name="Google Shape;351;p17"/>
          <p:cNvSpPr txBox="1"/>
          <p:nvPr/>
        </p:nvSpPr>
        <p:spPr>
          <a:xfrm>
            <a:off x="2433750" y="4239150"/>
            <a:ext cx="42765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accent1"/>
              </a:buClr>
              <a:buSzPts val="1100"/>
              <a:buFont typeface="Arial"/>
              <a:buNone/>
            </a:pPr>
            <a:r>
              <a:rPr b="1" lang="fr" sz="1300">
                <a:solidFill>
                  <a:schemeClr val="dk1"/>
                </a:solidFill>
                <a:latin typeface="Montserrat"/>
                <a:ea typeface="Montserrat"/>
                <a:cs typeface="Montserrat"/>
                <a:sym typeface="Montserrat"/>
              </a:rPr>
              <a:t>No matter what stage you are at, we will be able to take you to the next step</a:t>
            </a:r>
            <a:endParaRPr b="1" sz="1300">
              <a:solidFill>
                <a:schemeClr val="dk1"/>
              </a:solidFill>
              <a:latin typeface="Montserrat"/>
              <a:ea typeface="Montserrat"/>
              <a:cs typeface="Montserrat"/>
              <a:sym typeface="Montserrat"/>
            </a:endParaRPr>
          </a:p>
          <a:p>
            <a:pPr indent="0" lvl="0" marL="0" rtl="0" algn="ctr">
              <a:spcBef>
                <a:spcPts val="0"/>
              </a:spcBef>
              <a:spcAft>
                <a:spcPts val="0"/>
              </a:spcAft>
              <a:buClr>
                <a:schemeClr val="accent1"/>
              </a:buClr>
              <a:buSzPts val="1100"/>
              <a:buFont typeface="Arial"/>
              <a:buNone/>
            </a:pPr>
            <a:r>
              <a:t/>
            </a:r>
            <a:endParaRPr b="1" sz="13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b="1" sz="1300">
              <a:solidFill>
                <a:schemeClr val="dk1"/>
              </a:solidFill>
              <a:latin typeface="Montserrat"/>
              <a:ea typeface="Montserrat"/>
              <a:cs typeface="Montserrat"/>
              <a:sym typeface="Montserrat"/>
            </a:endParaRPr>
          </a:p>
        </p:txBody>
      </p:sp>
      <p:sp>
        <p:nvSpPr>
          <p:cNvPr id="352" name="Google Shape;352;p17"/>
          <p:cNvSpPr txBox="1"/>
          <p:nvPr/>
        </p:nvSpPr>
        <p:spPr>
          <a:xfrm>
            <a:off x="517325" y="2596208"/>
            <a:ext cx="2481900" cy="26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accent1"/>
              </a:buClr>
              <a:buSzPts val="1100"/>
              <a:buFont typeface="Arial"/>
              <a:buNone/>
            </a:pPr>
            <a:r>
              <a:rPr b="1" lang="fr" sz="1200">
                <a:solidFill>
                  <a:schemeClr val="dk1"/>
                </a:solidFill>
                <a:latin typeface="Montserrat"/>
                <a:ea typeface="Montserrat"/>
                <a:cs typeface="Montserrat"/>
                <a:sym typeface="Montserrat"/>
              </a:rPr>
              <a:t>SAVE TIME</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p:txBody>
      </p:sp>
      <p:sp>
        <p:nvSpPr>
          <p:cNvPr id="353" name="Google Shape;353;p17"/>
          <p:cNvSpPr txBox="1"/>
          <p:nvPr/>
        </p:nvSpPr>
        <p:spPr>
          <a:xfrm>
            <a:off x="3377600" y="2539392"/>
            <a:ext cx="2481900" cy="32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1200">
                <a:solidFill>
                  <a:schemeClr val="dk1"/>
                </a:solidFill>
                <a:latin typeface="Montserrat"/>
                <a:ea typeface="Montserrat"/>
                <a:cs typeface="Montserrat"/>
                <a:sym typeface="Montserrat"/>
              </a:rPr>
              <a:t>BECOME MORE EFFICIENT</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chemeClr val="dk2"/>
              </a:solidFill>
              <a:latin typeface="Montserrat Medium"/>
              <a:ea typeface="Montserrat Medium"/>
              <a:cs typeface="Montserrat Medium"/>
              <a:sym typeface="Montserrat Medium"/>
            </a:endParaRPr>
          </a:p>
        </p:txBody>
      </p:sp>
      <p:sp>
        <p:nvSpPr>
          <p:cNvPr id="354" name="Google Shape;354;p17"/>
          <p:cNvSpPr txBox="1"/>
          <p:nvPr/>
        </p:nvSpPr>
        <p:spPr>
          <a:xfrm>
            <a:off x="6132550" y="2539384"/>
            <a:ext cx="2507700" cy="35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accent1"/>
              </a:buClr>
              <a:buSzPts val="1100"/>
              <a:buFont typeface="Arial"/>
              <a:buNone/>
            </a:pPr>
            <a:r>
              <a:rPr b="1" lang="fr" sz="1200">
                <a:solidFill>
                  <a:schemeClr val="dk1"/>
                </a:solidFill>
                <a:latin typeface="Montserrat"/>
                <a:ea typeface="Montserrat"/>
                <a:cs typeface="Montserrat"/>
                <a:sym typeface="Montserrat"/>
              </a:rPr>
              <a:t>AVOID MISTAKES</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chemeClr val="dk2"/>
              </a:solidFill>
              <a:latin typeface="Montserrat Medium"/>
              <a:ea typeface="Montserrat Medium"/>
              <a:cs typeface="Montserrat Medium"/>
              <a:sym typeface="Montserrat Medium"/>
            </a:endParaRPr>
          </a:p>
        </p:txBody>
      </p:sp>
      <p:sp>
        <p:nvSpPr>
          <p:cNvPr id="355" name="Google Shape;355;p17"/>
          <p:cNvSpPr txBox="1"/>
          <p:nvPr/>
        </p:nvSpPr>
        <p:spPr>
          <a:xfrm>
            <a:off x="639275" y="2939105"/>
            <a:ext cx="2238000" cy="1400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accent1"/>
              </a:buClr>
              <a:buSzPts val="1100"/>
              <a:buFont typeface="Arial"/>
              <a:buNone/>
            </a:pPr>
            <a:r>
              <a:rPr lang="fr" sz="1000">
                <a:solidFill>
                  <a:schemeClr val="dk2"/>
                </a:solidFill>
                <a:latin typeface="Montserrat"/>
                <a:ea typeface="Montserrat"/>
                <a:cs typeface="Montserrat"/>
                <a:sym typeface="Montserrat"/>
              </a:rPr>
              <a:t>All actions are carried out from a backoffice 100% dedicated to the daily management of Amazon.</a:t>
            </a:r>
            <a:endParaRPr sz="10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sz="10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56" name="Google Shape;356;p17"/>
          <p:cNvSpPr txBox="1"/>
          <p:nvPr/>
        </p:nvSpPr>
        <p:spPr>
          <a:xfrm>
            <a:off x="3364725" y="2939117"/>
            <a:ext cx="2507700" cy="122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accent1"/>
              </a:buClr>
              <a:buSzPts val="1100"/>
              <a:buFont typeface="Arial"/>
              <a:buNone/>
            </a:pPr>
            <a:r>
              <a:rPr lang="fr" sz="1000">
                <a:solidFill>
                  <a:schemeClr val="dk2"/>
                </a:solidFill>
                <a:latin typeface="Montserrat"/>
                <a:ea typeface="Montserrat"/>
                <a:cs typeface="Montserrat"/>
                <a:sym typeface="Montserrat"/>
              </a:rPr>
              <a:t>To succeed, you have to be complete. Sales sense, marketing, acquisition, data analysis, logistics...</a:t>
            </a:r>
            <a:endParaRPr sz="10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sz="10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57" name="Google Shape;357;p17"/>
          <p:cNvSpPr txBox="1"/>
          <p:nvPr/>
        </p:nvSpPr>
        <p:spPr>
          <a:xfrm>
            <a:off x="6132550" y="2939117"/>
            <a:ext cx="2507700" cy="122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accent1"/>
              </a:buClr>
              <a:buSzPts val="1100"/>
              <a:buFont typeface="Arial"/>
              <a:buNone/>
            </a:pPr>
            <a:r>
              <a:rPr lang="fr" sz="1000">
                <a:solidFill>
                  <a:schemeClr val="dk2"/>
                </a:solidFill>
                <a:latin typeface="Montserrat"/>
                <a:ea typeface="Montserrat"/>
                <a:cs typeface="Montserrat"/>
                <a:sym typeface="Montserrat"/>
              </a:rPr>
              <a:t>Many companies adopt the wrong strategy on Amazon and get disappointing performance.</a:t>
            </a:r>
            <a:endParaRPr sz="10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sz="10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100"/>
              <a:buFont typeface="Arial"/>
              <a:buNone/>
            </a:pPr>
            <a:r>
              <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58" name="Google Shape;358;p17"/>
          <p:cNvSpPr txBox="1"/>
          <p:nvPr/>
        </p:nvSpPr>
        <p:spPr>
          <a:xfrm>
            <a:off x="291275" y="184700"/>
            <a:ext cx="64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Montserrat"/>
                <a:ea typeface="Montserrat"/>
                <a:cs typeface="Montserrat"/>
                <a:sym typeface="Montserrat"/>
              </a:rPr>
              <a:t>WHY WORKING WITH US?</a:t>
            </a:r>
            <a:endParaRPr b="1">
              <a:solidFill>
                <a:schemeClr val="dk1"/>
              </a:solidFill>
              <a:latin typeface="Montserrat"/>
              <a:ea typeface="Montserrat"/>
              <a:cs typeface="Montserrat"/>
              <a:sym typeface="Montserra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ase sans titre">
  <p:cSld name="CUSTOM_3_1_1_1_1">
    <p:spTree>
      <p:nvGrpSpPr>
        <p:cNvPr id="359" name="Shape 359"/>
        <p:cNvGrpSpPr/>
        <p:nvPr/>
      </p:nvGrpSpPr>
      <p:grpSpPr>
        <a:xfrm>
          <a:off x="0" y="0"/>
          <a:ext cx="0" cy="0"/>
          <a:chOff x="0" y="0"/>
          <a:chExt cx="0" cy="0"/>
        </a:xfrm>
      </p:grpSpPr>
      <p:pic>
        <p:nvPicPr>
          <p:cNvPr id="360" name="Google Shape;360;p18"/>
          <p:cNvPicPr preferRelativeResize="0"/>
          <p:nvPr/>
        </p:nvPicPr>
        <p:blipFill>
          <a:blip r:embed="rId2">
            <a:alphaModFix amt="20000"/>
          </a:blip>
          <a:stretch>
            <a:fillRect/>
          </a:stretch>
        </p:blipFill>
        <p:spPr>
          <a:xfrm rot="10800000">
            <a:off x="8371909" y="-12"/>
            <a:ext cx="778325" cy="911975"/>
          </a:xfrm>
          <a:prstGeom prst="rect">
            <a:avLst/>
          </a:prstGeom>
          <a:noFill/>
          <a:ln>
            <a:noFill/>
          </a:ln>
        </p:spPr>
      </p:pic>
      <p:pic>
        <p:nvPicPr>
          <p:cNvPr id="361" name="Google Shape;361;p18"/>
          <p:cNvPicPr preferRelativeResize="0"/>
          <p:nvPr/>
        </p:nvPicPr>
        <p:blipFill>
          <a:blip r:embed="rId3">
            <a:alphaModFix/>
          </a:blip>
          <a:stretch>
            <a:fillRect/>
          </a:stretch>
        </p:blipFill>
        <p:spPr>
          <a:xfrm>
            <a:off x="7888325" y="233061"/>
            <a:ext cx="1109501" cy="355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ant/Après">
  <p:cSld name="CUSTOM_3_1_1_1_1_2">
    <p:spTree>
      <p:nvGrpSpPr>
        <p:cNvPr id="362" name="Shape 362"/>
        <p:cNvGrpSpPr/>
        <p:nvPr/>
      </p:nvGrpSpPr>
      <p:grpSpPr>
        <a:xfrm>
          <a:off x="0" y="0"/>
          <a:ext cx="0" cy="0"/>
          <a:chOff x="0" y="0"/>
          <a:chExt cx="0" cy="0"/>
        </a:xfrm>
      </p:grpSpPr>
      <p:sp>
        <p:nvSpPr>
          <p:cNvPr id="363" name="Google Shape;363;p19"/>
          <p:cNvSpPr/>
          <p:nvPr/>
        </p:nvSpPr>
        <p:spPr>
          <a:xfrm>
            <a:off x="4567300" y="0"/>
            <a:ext cx="45828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19"/>
          <p:cNvPicPr preferRelativeResize="0"/>
          <p:nvPr/>
        </p:nvPicPr>
        <p:blipFill>
          <a:blip r:embed="rId2">
            <a:alphaModFix amt="20000"/>
          </a:blip>
          <a:stretch>
            <a:fillRect/>
          </a:stretch>
        </p:blipFill>
        <p:spPr>
          <a:xfrm rot="10800000">
            <a:off x="8371909" y="-12"/>
            <a:ext cx="778325" cy="911975"/>
          </a:xfrm>
          <a:prstGeom prst="rect">
            <a:avLst/>
          </a:prstGeom>
          <a:noFill/>
          <a:ln>
            <a:noFill/>
          </a:ln>
        </p:spPr>
      </p:pic>
      <p:pic>
        <p:nvPicPr>
          <p:cNvPr id="365" name="Google Shape;365;p19"/>
          <p:cNvPicPr preferRelativeResize="0"/>
          <p:nvPr/>
        </p:nvPicPr>
        <p:blipFill>
          <a:blip r:embed="rId3">
            <a:alphaModFix/>
          </a:blip>
          <a:stretch>
            <a:fillRect/>
          </a:stretch>
        </p:blipFill>
        <p:spPr>
          <a:xfrm>
            <a:off x="7888325" y="233061"/>
            <a:ext cx="1109501" cy="355800"/>
          </a:xfrm>
          <a:prstGeom prst="rect">
            <a:avLst/>
          </a:prstGeom>
          <a:noFill/>
          <a:ln>
            <a:noFill/>
          </a:ln>
        </p:spPr>
      </p:pic>
      <p:pic>
        <p:nvPicPr>
          <p:cNvPr id="366" name="Google Shape;366;p19"/>
          <p:cNvPicPr preferRelativeResize="0"/>
          <p:nvPr/>
        </p:nvPicPr>
        <p:blipFill>
          <a:blip r:embed="rId4">
            <a:alphaModFix/>
          </a:blip>
          <a:stretch>
            <a:fillRect/>
          </a:stretch>
        </p:blipFill>
        <p:spPr>
          <a:xfrm>
            <a:off x="143939" y="146650"/>
            <a:ext cx="500107" cy="440100"/>
          </a:xfrm>
          <a:prstGeom prst="rect">
            <a:avLst/>
          </a:prstGeom>
          <a:noFill/>
          <a:ln>
            <a:noFill/>
          </a:ln>
        </p:spPr>
      </p:pic>
      <p:sp>
        <p:nvSpPr>
          <p:cNvPr id="367" name="Google Shape;367;p19"/>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Font typeface="Montserrat"/>
              <a:buNone/>
              <a:defRPr b="1"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ase stratégique média">
  <p:cSld name="CUSTOM_3_1_1_1_1_1">
    <p:spTree>
      <p:nvGrpSpPr>
        <p:cNvPr id="368" name="Shape 368"/>
        <p:cNvGrpSpPr/>
        <p:nvPr/>
      </p:nvGrpSpPr>
      <p:grpSpPr>
        <a:xfrm>
          <a:off x="0" y="0"/>
          <a:ext cx="0" cy="0"/>
          <a:chOff x="0" y="0"/>
          <a:chExt cx="0" cy="0"/>
        </a:xfrm>
      </p:grpSpPr>
      <p:pic>
        <p:nvPicPr>
          <p:cNvPr id="369" name="Google Shape;369;p20"/>
          <p:cNvPicPr preferRelativeResize="0"/>
          <p:nvPr/>
        </p:nvPicPr>
        <p:blipFill>
          <a:blip r:embed="rId2">
            <a:alphaModFix amt="20000"/>
          </a:blip>
          <a:stretch>
            <a:fillRect/>
          </a:stretch>
        </p:blipFill>
        <p:spPr>
          <a:xfrm rot="10800000">
            <a:off x="8371909" y="-12"/>
            <a:ext cx="778325" cy="911975"/>
          </a:xfrm>
          <a:prstGeom prst="rect">
            <a:avLst/>
          </a:prstGeom>
          <a:noFill/>
          <a:ln>
            <a:noFill/>
          </a:ln>
        </p:spPr>
      </p:pic>
      <p:pic>
        <p:nvPicPr>
          <p:cNvPr id="370" name="Google Shape;370;p20"/>
          <p:cNvPicPr preferRelativeResize="0"/>
          <p:nvPr/>
        </p:nvPicPr>
        <p:blipFill>
          <a:blip r:embed="rId3">
            <a:alphaModFix/>
          </a:blip>
          <a:stretch>
            <a:fillRect/>
          </a:stretch>
        </p:blipFill>
        <p:spPr>
          <a:xfrm>
            <a:off x="7888325" y="233061"/>
            <a:ext cx="1109501" cy="355800"/>
          </a:xfrm>
          <a:prstGeom prst="rect">
            <a:avLst/>
          </a:prstGeom>
          <a:noFill/>
          <a:ln>
            <a:noFill/>
          </a:ln>
        </p:spPr>
      </p:pic>
      <p:sp>
        <p:nvSpPr>
          <p:cNvPr id="371" name="Google Shape;371;p20"/>
          <p:cNvSpPr/>
          <p:nvPr/>
        </p:nvSpPr>
        <p:spPr>
          <a:xfrm>
            <a:off x="263250" y="1740900"/>
            <a:ext cx="1578600" cy="10317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72" name="Google Shape;372;p20"/>
          <p:cNvSpPr/>
          <p:nvPr/>
        </p:nvSpPr>
        <p:spPr>
          <a:xfrm>
            <a:off x="2023900" y="1740900"/>
            <a:ext cx="1578600" cy="10317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73" name="Google Shape;373;p20"/>
          <p:cNvSpPr/>
          <p:nvPr/>
        </p:nvSpPr>
        <p:spPr>
          <a:xfrm>
            <a:off x="3784550" y="1740900"/>
            <a:ext cx="1578600" cy="10317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74" name="Google Shape;374;p20"/>
          <p:cNvSpPr/>
          <p:nvPr/>
        </p:nvSpPr>
        <p:spPr>
          <a:xfrm>
            <a:off x="5545200" y="1740900"/>
            <a:ext cx="1578600" cy="10317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75" name="Google Shape;375;p20"/>
          <p:cNvSpPr/>
          <p:nvPr/>
        </p:nvSpPr>
        <p:spPr>
          <a:xfrm>
            <a:off x="7305850" y="1740900"/>
            <a:ext cx="1578600" cy="10317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nvGrpSpPr>
          <p:cNvPr id="376" name="Google Shape;376;p20"/>
          <p:cNvGrpSpPr/>
          <p:nvPr/>
        </p:nvGrpSpPr>
        <p:grpSpPr>
          <a:xfrm>
            <a:off x="768780" y="1437778"/>
            <a:ext cx="567532" cy="581236"/>
            <a:chOff x="-64764500" y="2280550"/>
            <a:chExt cx="316650" cy="319800"/>
          </a:xfrm>
        </p:grpSpPr>
        <p:sp>
          <p:nvSpPr>
            <p:cNvPr id="377" name="Google Shape;377;p20"/>
            <p:cNvSpPr/>
            <p:nvPr/>
          </p:nvSpPr>
          <p:spPr>
            <a:xfrm>
              <a:off x="-64764500" y="2280550"/>
              <a:ext cx="316650" cy="319800"/>
            </a:xfrm>
            <a:custGeom>
              <a:rect b="b" l="l" r="r" t="t"/>
              <a:pathLst>
                <a:path extrusionOk="0" h="12792" w="12666">
                  <a:moveTo>
                    <a:pt x="11405" y="820"/>
                  </a:moveTo>
                  <a:cubicBezTo>
                    <a:pt x="11657" y="820"/>
                    <a:pt x="11815" y="1009"/>
                    <a:pt x="11815" y="1261"/>
                  </a:cubicBezTo>
                  <a:cubicBezTo>
                    <a:pt x="11815" y="1481"/>
                    <a:pt x="11657" y="1670"/>
                    <a:pt x="11405" y="1670"/>
                  </a:cubicBezTo>
                  <a:lnTo>
                    <a:pt x="1229" y="1670"/>
                  </a:lnTo>
                  <a:cubicBezTo>
                    <a:pt x="977" y="1670"/>
                    <a:pt x="788" y="1481"/>
                    <a:pt x="788" y="1261"/>
                  </a:cubicBezTo>
                  <a:cubicBezTo>
                    <a:pt x="788" y="1009"/>
                    <a:pt x="977" y="820"/>
                    <a:pt x="1229" y="820"/>
                  </a:cubicBezTo>
                  <a:close/>
                  <a:moveTo>
                    <a:pt x="10996" y="2521"/>
                  </a:moveTo>
                  <a:lnTo>
                    <a:pt x="10996" y="8286"/>
                  </a:lnTo>
                  <a:lnTo>
                    <a:pt x="1607" y="8286"/>
                  </a:lnTo>
                  <a:lnTo>
                    <a:pt x="1607" y="2521"/>
                  </a:lnTo>
                  <a:close/>
                  <a:moveTo>
                    <a:pt x="6302" y="11027"/>
                  </a:moveTo>
                  <a:cubicBezTo>
                    <a:pt x="6554" y="11027"/>
                    <a:pt x="6743" y="11216"/>
                    <a:pt x="6743" y="11437"/>
                  </a:cubicBezTo>
                  <a:cubicBezTo>
                    <a:pt x="6743" y="11689"/>
                    <a:pt x="6522" y="11878"/>
                    <a:pt x="6302" y="11878"/>
                  </a:cubicBezTo>
                  <a:cubicBezTo>
                    <a:pt x="6050" y="11878"/>
                    <a:pt x="5892" y="11689"/>
                    <a:pt x="5892" y="11437"/>
                  </a:cubicBezTo>
                  <a:cubicBezTo>
                    <a:pt x="5892" y="11216"/>
                    <a:pt x="6113" y="11027"/>
                    <a:pt x="6302" y="11027"/>
                  </a:cubicBezTo>
                  <a:close/>
                  <a:moveTo>
                    <a:pt x="1229" y="1"/>
                  </a:moveTo>
                  <a:cubicBezTo>
                    <a:pt x="536" y="1"/>
                    <a:pt x="1" y="536"/>
                    <a:pt x="1" y="1261"/>
                  </a:cubicBezTo>
                  <a:cubicBezTo>
                    <a:pt x="1" y="1797"/>
                    <a:pt x="347" y="2238"/>
                    <a:pt x="820" y="2427"/>
                  </a:cubicBezTo>
                  <a:lnTo>
                    <a:pt x="820" y="8286"/>
                  </a:lnTo>
                  <a:lnTo>
                    <a:pt x="442" y="8286"/>
                  </a:lnTo>
                  <a:cubicBezTo>
                    <a:pt x="190" y="8286"/>
                    <a:pt x="32" y="8507"/>
                    <a:pt x="32" y="8728"/>
                  </a:cubicBezTo>
                  <a:cubicBezTo>
                    <a:pt x="32" y="8980"/>
                    <a:pt x="221" y="9169"/>
                    <a:pt x="442" y="9169"/>
                  </a:cubicBezTo>
                  <a:lnTo>
                    <a:pt x="5955" y="9169"/>
                  </a:lnTo>
                  <a:lnTo>
                    <a:pt x="5955" y="10334"/>
                  </a:lnTo>
                  <a:cubicBezTo>
                    <a:pt x="5483" y="10492"/>
                    <a:pt x="5104" y="10964"/>
                    <a:pt x="5104" y="11531"/>
                  </a:cubicBezTo>
                  <a:cubicBezTo>
                    <a:pt x="5104" y="12193"/>
                    <a:pt x="5672" y="12792"/>
                    <a:pt x="6333" y="12792"/>
                  </a:cubicBezTo>
                  <a:cubicBezTo>
                    <a:pt x="6995" y="12792"/>
                    <a:pt x="7593" y="12225"/>
                    <a:pt x="7593" y="11531"/>
                  </a:cubicBezTo>
                  <a:cubicBezTo>
                    <a:pt x="7593" y="10964"/>
                    <a:pt x="7247" y="10555"/>
                    <a:pt x="6774" y="10334"/>
                  </a:cubicBezTo>
                  <a:lnTo>
                    <a:pt x="6774" y="9169"/>
                  </a:lnTo>
                  <a:lnTo>
                    <a:pt x="12288" y="9169"/>
                  </a:lnTo>
                  <a:cubicBezTo>
                    <a:pt x="12508" y="9169"/>
                    <a:pt x="12666" y="8980"/>
                    <a:pt x="12666" y="8728"/>
                  </a:cubicBezTo>
                  <a:cubicBezTo>
                    <a:pt x="12666" y="8507"/>
                    <a:pt x="12477" y="8286"/>
                    <a:pt x="12288" y="8286"/>
                  </a:cubicBezTo>
                  <a:lnTo>
                    <a:pt x="11847" y="8286"/>
                  </a:lnTo>
                  <a:lnTo>
                    <a:pt x="11847" y="2427"/>
                  </a:lnTo>
                  <a:cubicBezTo>
                    <a:pt x="12319" y="2238"/>
                    <a:pt x="12634" y="1797"/>
                    <a:pt x="12634" y="1261"/>
                  </a:cubicBezTo>
                  <a:cubicBezTo>
                    <a:pt x="12634" y="568"/>
                    <a:pt x="12099" y="1"/>
                    <a:pt x="11405"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0"/>
            <p:cNvSpPr/>
            <p:nvPr/>
          </p:nvSpPr>
          <p:spPr>
            <a:xfrm>
              <a:off x="-64679425" y="2364825"/>
              <a:ext cx="146500" cy="102450"/>
            </a:xfrm>
            <a:custGeom>
              <a:rect b="b" l="l" r="r" t="t"/>
              <a:pathLst>
                <a:path extrusionOk="0" h="4098" w="5860">
                  <a:moveTo>
                    <a:pt x="3749" y="1"/>
                  </a:moveTo>
                  <a:cubicBezTo>
                    <a:pt x="3529" y="1"/>
                    <a:pt x="3371" y="190"/>
                    <a:pt x="3371" y="442"/>
                  </a:cubicBezTo>
                  <a:cubicBezTo>
                    <a:pt x="3371" y="662"/>
                    <a:pt x="3560" y="820"/>
                    <a:pt x="3749" y="820"/>
                  </a:cubicBezTo>
                  <a:lnTo>
                    <a:pt x="4442" y="820"/>
                  </a:lnTo>
                  <a:lnTo>
                    <a:pt x="2930" y="2332"/>
                  </a:lnTo>
                  <a:lnTo>
                    <a:pt x="2395" y="1765"/>
                  </a:lnTo>
                  <a:cubicBezTo>
                    <a:pt x="2316" y="1686"/>
                    <a:pt x="2206" y="1647"/>
                    <a:pt x="2095" y="1647"/>
                  </a:cubicBezTo>
                  <a:cubicBezTo>
                    <a:pt x="1985" y="1647"/>
                    <a:pt x="1875" y="1686"/>
                    <a:pt x="1796" y="1765"/>
                  </a:cubicBezTo>
                  <a:lnTo>
                    <a:pt x="126" y="3435"/>
                  </a:lnTo>
                  <a:cubicBezTo>
                    <a:pt x="0" y="3592"/>
                    <a:pt x="0" y="3844"/>
                    <a:pt x="126" y="4033"/>
                  </a:cubicBezTo>
                  <a:cubicBezTo>
                    <a:pt x="195" y="4075"/>
                    <a:pt x="288" y="4098"/>
                    <a:pt x="384" y="4098"/>
                  </a:cubicBezTo>
                  <a:cubicBezTo>
                    <a:pt x="507" y="4098"/>
                    <a:pt x="636" y="4059"/>
                    <a:pt x="725" y="3970"/>
                  </a:cubicBezTo>
                  <a:lnTo>
                    <a:pt x="2111" y="2616"/>
                  </a:lnTo>
                  <a:lnTo>
                    <a:pt x="2647" y="3151"/>
                  </a:lnTo>
                  <a:cubicBezTo>
                    <a:pt x="2725" y="3230"/>
                    <a:pt x="2836" y="3269"/>
                    <a:pt x="2946" y="3269"/>
                  </a:cubicBezTo>
                  <a:cubicBezTo>
                    <a:pt x="3056" y="3269"/>
                    <a:pt x="3166" y="3230"/>
                    <a:pt x="3245" y="3151"/>
                  </a:cubicBezTo>
                  <a:lnTo>
                    <a:pt x="5009" y="1387"/>
                  </a:lnTo>
                  <a:lnTo>
                    <a:pt x="5009" y="2049"/>
                  </a:lnTo>
                  <a:cubicBezTo>
                    <a:pt x="5009" y="2269"/>
                    <a:pt x="5230" y="2490"/>
                    <a:pt x="5451" y="2490"/>
                  </a:cubicBezTo>
                  <a:cubicBezTo>
                    <a:pt x="5703" y="2490"/>
                    <a:pt x="5860" y="2269"/>
                    <a:pt x="5860" y="2049"/>
                  </a:cubicBezTo>
                  <a:lnTo>
                    <a:pt x="5860" y="410"/>
                  </a:lnTo>
                  <a:cubicBezTo>
                    <a:pt x="5860" y="158"/>
                    <a:pt x="5640" y="1"/>
                    <a:pt x="5419"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9" name="Google Shape;379;p20"/>
          <p:cNvGrpSpPr/>
          <p:nvPr/>
        </p:nvGrpSpPr>
        <p:grpSpPr>
          <a:xfrm>
            <a:off x="2546941" y="1461546"/>
            <a:ext cx="532479" cy="533712"/>
            <a:chOff x="-3137650" y="2408950"/>
            <a:chExt cx="291450" cy="292125"/>
          </a:xfrm>
        </p:grpSpPr>
        <p:sp>
          <p:nvSpPr>
            <p:cNvPr id="380" name="Google Shape;380;p20"/>
            <p:cNvSpPr/>
            <p:nvPr/>
          </p:nvSpPr>
          <p:spPr>
            <a:xfrm>
              <a:off x="-3137650" y="2408950"/>
              <a:ext cx="291450" cy="292125"/>
            </a:xfrm>
            <a:custGeom>
              <a:rect b="b" l="l" r="r" t="t"/>
              <a:pathLst>
                <a:path extrusionOk="0" h="11685" w="11658">
                  <a:moveTo>
                    <a:pt x="10618" y="662"/>
                  </a:moveTo>
                  <a:cubicBezTo>
                    <a:pt x="10807" y="662"/>
                    <a:pt x="10964" y="851"/>
                    <a:pt x="10964" y="1040"/>
                  </a:cubicBezTo>
                  <a:lnTo>
                    <a:pt x="10964" y="2741"/>
                  </a:lnTo>
                  <a:lnTo>
                    <a:pt x="662" y="2741"/>
                  </a:lnTo>
                  <a:lnTo>
                    <a:pt x="662" y="1040"/>
                  </a:lnTo>
                  <a:cubicBezTo>
                    <a:pt x="662" y="851"/>
                    <a:pt x="820" y="662"/>
                    <a:pt x="1009" y="662"/>
                  </a:cubicBezTo>
                  <a:close/>
                  <a:moveTo>
                    <a:pt x="10964" y="3403"/>
                  </a:moveTo>
                  <a:lnTo>
                    <a:pt x="10964" y="8601"/>
                  </a:lnTo>
                  <a:cubicBezTo>
                    <a:pt x="10964" y="8790"/>
                    <a:pt x="10838" y="8947"/>
                    <a:pt x="10618" y="8947"/>
                  </a:cubicBezTo>
                  <a:lnTo>
                    <a:pt x="10145" y="8947"/>
                  </a:lnTo>
                  <a:cubicBezTo>
                    <a:pt x="10208" y="8727"/>
                    <a:pt x="10240" y="8443"/>
                    <a:pt x="10240" y="8160"/>
                  </a:cubicBezTo>
                  <a:lnTo>
                    <a:pt x="10240" y="5860"/>
                  </a:lnTo>
                  <a:cubicBezTo>
                    <a:pt x="10240" y="5673"/>
                    <a:pt x="10058" y="5531"/>
                    <a:pt x="9868" y="5531"/>
                  </a:cubicBezTo>
                  <a:cubicBezTo>
                    <a:pt x="9835" y="5531"/>
                    <a:pt x="9801" y="5535"/>
                    <a:pt x="9767" y="5545"/>
                  </a:cubicBezTo>
                  <a:cubicBezTo>
                    <a:pt x="9545" y="5641"/>
                    <a:pt x="9341" y="5691"/>
                    <a:pt x="9142" y="5691"/>
                  </a:cubicBezTo>
                  <a:cubicBezTo>
                    <a:pt x="8693" y="5691"/>
                    <a:pt x="8275" y="5439"/>
                    <a:pt x="7751" y="4915"/>
                  </a:cubicBezTo>
                  <a:cubicBezTo>
                    <a:pt x="7688" y="4868"/>
                    <a:pt x="7601" y="4844"/>
                    <a:pt x="7515" y="4844"/>
                  </a:cubicBezTo>
                  <a:cubicBezTo>
                    <a:pt x="7428" y="4844"/>
                    <a:pt x="7341" y="4868"/>
                    <a:pt x="7278" y="4915"/>
                  </a:cubicBezTo>
                  <a:cubicBezTo>
                    <a:pt x="6753" y="5440"/>
                    <a:pt x="6334" y="5677"/>
                    <a:pt x="5884" y="5677"/>
                  </a:cubicBezTo>
                  <a:cubicBezTo>
                    <a:pt x="5686" y="5677"/>
                    <a:pt x="5483" y="5631"/>
                    <a:pt x="5262" y="5545"/>
                  </a:cubicBezTo>
                  <a:cubicBezTo>
                    <a:pt x="5229" y="5535"/>
                    <a:pt x="5195" y="5531"/>
                    <a:pt x="5161" y="5531"/>
                  </a:cubicBezTo>
                  <a:cubicBezTo>
                    <a:pt x="4971" y="5531"/>
                    <a:pt x="4789" y="5673"/>
                    <a:pt x="4789" y="5860"/>
                  </a:cubicBezTo>
                  <a:lnTo>
                    <a:pt x="4789" y="8160"/>
                  </a:lnTo>
                  <a:cubicBezTo>
                    <a:pt x="4789" y="8443"/>
                    <a:pt x="4821" y="8664"/>
                    <a:pt x="4884" y="8947"/>
                  </a:cubicBezTo>
                  <a:lnTo>
                    <a:pt x="1009" y="8947"/>
                  </a:lnTo>
                  <a:cubicBezTo>
                    <a:pt x="820" y="8947"/>
                    <a:pt x="662" y="8790"/>
                    <a:pt x="662" y="8601"/>
                  </a:cubicBezTo>
                  <a:lnTo>
                    <a:pt x="662" y="3403"/>
                  </a:lnTo>
                  <a:close/>
                  <a:moveTo>
                    <a:pt x="7152" y="5923"/>
                  </a:moveTo>
                  <a:lnTo>
                    <a:pt x="7152" y="10838"/>
                  </a:lnTo>
                  <a:cubicBezTo>
                    <a:pt x="6144" y="10365"/>
                    <a:pt x="5451" y="9357"/>
                    <a:pt x="5451" y="8160"/>
                  </a:cubicBezTo>
                  <a:lnTo>
                    <a:pt x="5451" y="6301"/>
                  </a:lnTo>
                  <a:cubicBezTo>
                    <a:pt x="5604" y="6330"/>
                    <a:pt x="5750" y="6344"/>
                    <a:pt x="5891" y="6344"/>
                  </a:cubicBezTo>
                  <a:cubicBezTo>
                    <a:pt x="6359" y="6344"/>
                    <a:pt x="6765" y="6189"/>
                    <a:pt x="7152" y="5923"/>
                  </a:cubicBezTo>
                  <a:close/>
                  <a:moveTo>
                    <a:pt x="7877" y="5923"/>
                  </a:moveTo>
                  <a:cubicBezTo>
                    <a:pt x="8242" y="6166"/>
                    <a:pt x="8644" y="6353"/>
                    <a:pt x="9128" y="6353"/>
                  </a:cubicBezTo>
                  <a:cubicBezTo>
                    <a:pt x="9271" y="6353"/>
                    <a:pt x="9420" y="6337"/>
                    <a:pt x="9578" y="6301"/>
                  </a:cubicBezTo>
                  <a:lnTo>
                    <a:pt x="9578" y="8160"/>
                  </a:lnTo>
                  <a:cubicBezTo>
                    <a:pt x="9547" y="9357"/>
                    <a:pt x="8885" y="10365"/>
                    <a:pt x="7877" y="10838"/>
                  </a:cubicBezTo>
                  <a:lnTo>
                    <a:pt x="7877" y="5923"/>
                  </a:lnTo>
                  <a:close/>
                  <a:moveTo>
                    <a:pt x="1009" y="0"/>
                  </a:moveTo>
                  <a:cubicBezTo>
                    <a:pt x="473" y="0"/>
                    <a:pt x="1" y="473"/>
                    <a:pt x="1" y="1040"/>
                  </a:cubicBezTo>
                  <a:lnTo>
                    <a:pt x="1" y="8601"/>
                  </a:lnTo>
                  <a:cubicBezTo>
                    <a:pt x="1" y="9136"/>
                    <a:pt x="473" y="9609"/>
                    <a:pt x="1009" y="9609"/>
                  </a:cubicBezTo>
                  <a:lnTo>
                    <a:pt x="5073" y="9609"/>
                  </a:lnTo>
                  <a:cubicBezTo>
                    <a:pt x="5199" y="9893"/>
                    <a:pt x="5357" y="10145"/>
                    <a:pt x="5514" y="10365"/>
                  </a:cubicBezTo>
                  <a:cubicBezTo>
                    <a:pt x="5987" y="10995"/>
                    <a:pt x="6617" y="11436"/>
                    <a:pt x="7404" y="11657"/>
                  </a:cubicBezTo>
                  <a:cubicBezTo>
                    <a:pt x="7446" y="11657"/>
                    <a:pt x="7488" y="11685"/>
                    <a:pt x="7530" y="11685"/>
                  </a:cubicBezTo>
                  <a:cubicBezTo>
                    <a:pt x="7551" y="11685"/>
                    <a:pt x="7572" y="11678"/>
                    <a:pt x="7593" y="11657"/>
                  </a:cubicBezTo>
                  <a:cubicBezTo>
                    <a:pt x="8350" y="11436"/>
                    <a:pt x="9011" y="10995"/>
                    <a:pt x="9484" y="10365"/>
                  </a:cubicBezTo>
                  <a:cubicBezTo>
                    <a:pt x="9641" y="10145"/>
                    <a:pt x="9799" y="9893"/>
                    <a:pt x="9925" y="9609"/>
                  </a:cubicBezTo>
                  <a:lnTo>
                    <a:pt x="10618" y="9609"/>
                  </a:lnTo>
                  <a:cubicBezTo>
                    <a:pt x="11185" y="9609"/>
                    <a:pt x="11658" y="9136"/>
                    <a:pt x="11658" y="8601"/>
                  </a:cubicBezTo>
                  <a:lnTo>
                    <a:pt x="11658" y="1040"/>
                  </a:lnTo>
                  <a:cubicBezTo>
                    <a:pt x="11658" y="473"/>
                    <a:pt x="11217" y="0"/>
                    <a:pt x="1061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20"/>
            <p:cNvSpPr/>
            <p:nvPr/>
          </p:nvSpPr>
          <p:spPr>
            <a:xfrm>
              <a:off x="-3104575" y="2442800"/>
              <a:ext cx="18150" cy="17350"/>
            </a:xfrm>
            <a:custGeom>
              <a:rect b="b" l="l" r="r" t="t"/>
              <a:pathLst>
                <a:path extrusionOk="0" h="694" w="726">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20"/>
            <p:cNvSpPr/>
            <p:nvPr/>
          </p:nvSpPr>
          <p:spPr>
            <a:xfrm>
              <a:off x="-3069900" y="24428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0"/>
            <p:cNvSpPr/>
            <p:nvPr/>
          </p:nvSpPr>
          <p:spPr>
            <a:xfrm>
              <a:off x="-3035250" y="24428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0"/>
            <p:cNvSpPr/>
            <p:nvPr/>
          </p:nvSpPr>
          <p:spPr>
            <a:xfrm>
              <a:off x="-3002175" y="2442800"/>
              <a:ext cx="120525" cy="17350"/>
            </a:xfrm>
            <a:custGeom>
              <a:rect b="b" l="l" r="r" t="t"/>
              <a:pathLst>
                <a:path extrusionOk="0" h="694" w="4821">
                  <a:moveTo>
                    <a:pt x="347" y="1"/>
                  </a:moveTo>
                  <a:cubicBezTo>
                    <a:pt x="158" y="1"/>
                    <a:pt x="1" y="158"/>
                    <a:pt x="1" y="347"/>
                  </a:cubicBezTo>
                  <a:cubicBezTo>
                    <a:pt x="32" y="536"/>
                    <a:pt x="190" y="694"/>
                    <a:pt x="347" y="694"/>
                  </a:cubicBezTo>
                  <a:lnTo>
                    <a:pt x="4443" y="694"/>
                  </a:lnTo>
                  <a:cubicBezTo>
                    <a:pt x="4663" y="694"/>
                    <a:pt x="4821" y="536"/>
                    <a:pt x="4821" y="347"/>
                  </a:cubicBezTo>
                  <a:cubicBezTo>
                    <a:pt x="4821" y="158"/>
                    <a:pt x="4663" y="1"/>
                    <a:pt x="4443"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 name="Google Shape;385;p20"/>
          <p:cNvGrpSpPr/>
          <p:nvPr/>
        </p:nvGrpSpPr>
        <p:grpSpPr>
          <a:xfrm>
            <a:off x="4307604" y="1437766"/>
            <a:ext cx="532479" cy="533866"/>
            <a:chOff x="-1700225" y="2768875"/>
            <a:chExt cx="291450" cy="292225"/>
          </a:xfrm>
        </p:grpSpPr>
        <p:sp>
          <p:nvSpPr>
            <p:cNvPr id="386" name="Google Shape;386;p20"/>
            <p:cNvSpPr/>
            <p:nvPr/>
          </p:nvSpPr>
          <p:spPr>
            <a:xfrm>
              <a:off x="-1700225" y="2768875"/>
              <a:ext cx="291450" cy="292225"/>
            </a:xfrm>
            <a:custGeom>
              <a:rect b="b" l="l" r="r" t="t"/>
              <a:pathLst>
                <a:path extrusionOk="0" h="11689" w="11658">
                  <a:moveTo>
                    <a:pt x="10617" y="662"/>
                  </a:moveTo>
                  <a:cubicBezTo>
                    <a:pt x="10806" y="662"/>
                    <a:pt x="10964" y="820"/>
                    <a:pt x="10964" y="1009"/>
                  </a:cubicBezTo>
                  <a:lnTo>
                    <a:pt x="10964" y="2710"/>
                  </a:lnTo>
                  <a:lnTo>
                    <a:pt x="662" y="2710"/>
                  </a:lnTo>
                  <a:lnTo>
                    <a:pt x="662" y="1009"/>
                  </a:lnTo>
                  <a:cubicBezTo>
                    <a:pt x="662" y="820"/>
                    <a:pt x="819" y="662"/>
                    <a:pt x="1008" y="662"/>
                  </a:cubicBezTo>
                  <a:close/>
                  <a:moveTo>
                    <a:pt x="10933" y="3372"/>
                  </a:moveTo>
                  <a:lnTo>
                    <a:pt x="10933" y="9232"/>
                  </a:lnTo>
                  <a:cubicBezTo>
                    <a:pt x="10964" y="9484"/>
                    <a:pt x="10806" y="9610"/>
                    <a:pt x="10617" y="9610"/>
                  </a:cubicBezTo>
                  <a:lnTo>
                    <a:pt x="8916" y="9610"/>
                  </a:lnTo>
                  <a:lnTo>
                    <a:pt x="8570" y="9232"/>
                  </a:lnTo>
                  <a:cubicBezTo>
                    <a:pt x="8601" y="9169"/>
                    <a:pt x="8664" y="9043"/>
                    <a:pt x="8696" y="8917"/>
                  </a:cubicBezTo>
                  <a:lnTo>
                    <a:pt x="9200" y="8917"/>
                  </a:lnTo>
                  <a:cubicBezTo>
                    <a:pt x="9389" y="8917"/>
                    <a:pt x="9546" y="8759"/>
                    <a:pt x="9546" y="8570"/>
                  </a:cubicBezTo>
                  <a:lnTo>
                    <a:pt x="9546" y="7184"/>
                  </a:lnTo>
                  <a:cubicBezTo>
                    <a:pt x="9546" y="6995"/>
                    <a:pt x="9389" y="6837"/>
                    <a:pt x="9200" y="6837"/>
                  </a:cubicBezTo>
                  <a:lnTo>
                    <a:pt x="8696" y="6837"/>
                  </a:lnTo>
                  <a:cubicBezTo>
                    <a:pt x="8664" y="6711"/>
                    <a:pt x="8601" y="6648"/>
                    <a:pt x="8570" y="6522"/>
                  </a:cubicBezTo>
                  <a:lnTo>
                    <a:pt x="8916" y="6176"/>
                  </a:lnTo>
                  <a:cubicBezTo>
                    <a:pt x="9042" y="6050"/>
                    <a:pt x="9042" y="5798"/>
                    <a:pt x="8916" y="5703"/>
                  </a:cubicBezTo>
                  <a:lnTo>
                    <a:pt x="7940" y="4695"/>
                  </a:lnTo>
                  <a:cubicBezTo>
                    <a:pt x="7877" y="4648"/>
                    <a:pt x="7790" y="4624"/>
                    <a:pt x="7703" y="4624"/>
                  </a:cubicBezTo>
                  <a:cubicBezTo>
                    <a:pt x="7617" y="4624"/>
                    <a:pt x="7530" y="4648"/>
                    <a:pt x="7467" y="4695"/>
                  </a:cubicBezTo>
                  <a:lnTo>
                    <a:pt x="7120" y="5073"/>
                  </a:lnTo>
                  <a:cubicBezTo>
                    <a:pt x="7026" y="5041"/>
                    <a:pt x="6931" y="4978"/>
                    <a:pt x="6805" y="4947"/>
                  </a:cubicBezTo>
                  <a:lnTo>
                    <a:pt x="6805" y="4443"/>
                  </a:lnTo>
                  <a:cubicBezTo>
                    <a:pt x="6805" y="4222"/>
                    <a:pt x="6648" y="4065"/>
                    <a:pt x="6459" y="4065"/>
                  </a:cubicBezTo>
                  <a:lnTo>
                    <a:pt x="5073" y="4065"/>
                  </a:lnTo>
                  <a:cubicBezTo>
                    <a:pt x="4884" y="4065"/>
                    <a:pt x="4726" y="4222"/>
                    <a:pt x="4726" y="4443"/>
                  </a:cubicBezTo>
                  <a:lnTo>
                    <a:pt x="4726" y="4947"/>
                  </a:lnTo>
                  <a:cubicBezTo>
                    <a:pt x="4600" y="4978"/>
                    <a:pt x="4506" y="5010"/>
                    <a:pt x="4411" y="5073"/>
                  </a:cubicBezTo>
                  <a:lnTo>
                    <a:pt x="4033" y="4695"/>
                  </a:lnTo>
                  <a:cubicBezTo>
                    <a:pt x="3986" y="4648"/>
                    <a:pt x="3899" y="4624"/>
                    <a:pt x="3808" y="4624"/>
                  </a:cubicBezTo>
                  <a:cubicBezTo>
                    <a:pt x="3718" y="4624"/>
                    <a:pt x="3623" y="4648"/>
                    <a:pt x="3560" y="4695"/>
                  </a:cubicBezTo>
                  <a:lnTo>
                    <a:pt x="2584" y="5703"/>
                  </a:lnTo>
                  <a:cubicBezTo>
                    <a:pt x="2458" y="5829"/>
                    <a:pt x="2458" y="6050"/>
                    <a:pt x="2584" y="6176"/>
                  </a:cubicBezTo>
                  <a:lnTo>
                    <a:pt x="2930" y="6522"/>
                  </a:lnTo>
                  <a:cubicBezTo>
                    <a:pt x="2899" y="6585"/>
                    <a:pt x="2867" y="6711"/>
                    <a:pt x="2836" y="6837"/>
                  </a:cubicBezTo>
                  <a:lnTo>
                    <a:pt x="2300" y="6837"/>
                  </a:lnTo>
                  <a:cubicBezTo>
                    <a:pt x="2111" y="6837"/>
                    <a:pt x="1954" y="6995"/>
                    <a:pt x="1954" y="7184"/>
                  </a:cubicBezTo>
                  <a:lnTo>
                    <a:pt x="1954" y="8570"/>
                  </a:lnTo>
                  <a:cubicBezTo>
                    <a:pt x="1954" y="8759"/>
                    <a:pt x="2111" y="8917"/>
                    <a:pt x="2300" y="8917"/>
                  </a:cubicBezTo>
                  <a:lnTo>
                    <a:pt x="2836" y="8917"/>
                  </a:lnTo>
                  <a:cubicBezTo>
                    <a:pt x="2867" y="9043"/>
                    <a:pt x="2899" y="9137"/>
                    <a:pt x="2930" y="9232"/>
                  </a:cubicBezTo>
                  <a:lnTo>
                    <a:pt x="2584" y="9610"/>
                  </a:lnTo>
                  <a:lnTo>
                    <a:pt x="977" y="9610"/>
                  </a:lnTo>
                  <a:cubicBezTo>
                    <a:pt x="788" y="9610"/>
                    <a:pt x="630" y="9452"/>
                    <a:pt x="630" y="9232"/>
                  </a:cubicBezTo>
                  <a:lnTo>
                    <a:pt x="630" y="3372"/>
                  </a:lnTo>
                  <a:close/>
                  <a:moveTo>
                    <a:pt x="6112" y="4726"/>
                  </a:moveTo>
                  <a:lnTo>
                    <a:pt x="6112" y="5136"/>
                  </a:lnTo>
                  <a:cubicBezTo>
                    <a:pt x="6112" y="5294"/>
                    <a:pt x="6207" y="5420"/>
                    <a:pt x="6364" y="5451"/>
                  </a:cubicBezTo>
                  <a:cubicBezTo>
                    <a:pt x="6553" y="5514"/>
                    <a:pt x="6805" y="5609"/>
                    <a:pt x="6994" y="5735"/>
                  </a:cubicBezTo>
                  <a:cubicBezTo>
                    <a:pt x="7041" y="5769"/>
                    <a:pt x="7096" y="5783"/>
                    <a:pt x="7153" y="5783"/>
                  </a:cubicBezTo>
                  <a:cubicBezTo>
                    <a:pt x="7251" y="5783"/>
                    <a:pt x="7356" y="5743"/>
                    <a:pt x="7435" y="5703"/>
                  </a:cubicBezTo>
                  <a:lnTo>
                    <a:pt x="7751" y="5388"/>
                  </a:lnTo>
                  <a:lnTo>
                    <a:pt x="8223" y="5861"/>
                  </a:lnTo>
                  <a:lnTo>
                    <a:pt x="7908" y="6176"/>
                  </a:lnTo>
                  <a:cubicBezTo>
                    <a:pt x="7782" y="6302"/>
                    <a:pt x="7782" y="6459"/>
                    <a:pt x="7877" y="6617"/>
                  </a:cubicBezTo>
                  <a:cubicBezTo>
                    <a:pt x="7971" y="6806"/>
                    <a:pt x="8066" y="6995"/>
                    <a:pt x="8129" y="7247"/>
                  </a:cubicBezTo>
                  <a:cubicBezTo>
                    <a:pt x="8192" y="7404"/>
                    <a:pt x="8286" y="7499"/>
                    <a:pt x="8444" y="7499"/>
                  </a:cubicBezTo>
                  <a:lnTo>
                    <a:pt x="8885" y="7499"/>
                  </a:lnTo>
                  <a:lnTo>
                    <a:pt x="8885" y="8192"/>
                  </a:lnTo>
                  <a:lnTo>
                    <a:pt x="8444" y="8192"/>
                  </a:lnTo>
                  <a:cubicBezTo>
                    <a:pt x="8286" y="8192"/>
                    <a:pt x="8192" y="8286"/>
                    <a:pt x="8129" y="8444"/>
                  </a:cubicBezTo>
                  <a:cubicBezTo>
                    <a:pt x="8097" y="8665"/>
                    <a:pt x="7971" y="8885"/>
                    <a:pt x="7877" y="9074"/>
                  </a:cubicBezTo>
                  <a:cubicBezTo>
                    <a:pt x="7782" y="9200"/>
                    <a:pt x="7814" y="9389"/>
                    <a:pt x="7908" y="9515"/>
                  </a:cubicBezTo>
                  <a:lnTo>
                    <a:pt x="8223" y="9830"/>
                  </a:lnTo>
                  <a:lnTo>
                    <a:pt x="7751" y="10303"/>
                  </a:lnTo>
                  <a:lnTo>
                    <a:pt x="7435" y="9988"/>
                  </a:lnTo>
                  <a:cubicBezTo>
                    <a:pt x="7368" y="9920"/>
                    <a:pt x="7291" y="9889"/>
                    <a:pt x="7211" y="9889"/>
                  </a:cubicBezTo>
                  <a:cubicBezTo>
                    <a:pt x="7141" y="9889"/>
                    <a:pt x="7068" y="9912"/>
                    <a:pt x="6994" y="9956"/>
                  </a:cubicBezTo>
                  <a:cubicBezTo>
                    <a:pt x="6805" y="10082"/>
                    <a:pt x="6616" y="10145"/>
                    <a:pt x="6364" y="10208"/>
                  </a:cubicBezTo>
                  <a:cubicBezTo>
                    <a:pt x="6207" y="10271"/>
                    <a:pt x="6112" y="10366"/>
                    <a:pt x="6112" y="10555"/>
                  </a:cubicBezTo>
                  <a:lnTo>
                    <a:pt x="6112" y="10964"/>
                  </a:lnTo>
                  <a:lnTo>
                    <a:pt x="5419" y="10964"/>
                  </a:lnTo>
                  <a:lnTo>
                    <a:pt x="5419" y="10555"/>
                  </a:lnTo>
                  <a:cubicBezTo>
                    <a:pt x="5419" y="10366"/>
                    <a:pt x="5325" y="10271"/>
                    <a:pt x="5167" y="10208"/>
                  </a:cubicBezTo>
                  <a:cubicBezTo>
                    <a:pt x="4947" y="10177"/>
                    <a:pt x="4726" y="10051"/>
                    <a:pt x="4537" y="9956"/>
                  </a:cubicBezTo>
                  <a:cubicBezTo>
                    <a:pt x="4491" y="9921"/>
                    <a:pt x="4436" y="9908"/>
                    <a:pt x="4379" y="9908"/>
                  </a:cubicBezTo>
                  <a:cubicBezTo>
                    <a:pt x="4281" y="9908"/>
                    <a:pt x="4176" y="9948"/>
                    <a:pt x="4096" y="9988"/>
                  </a:cubicBezTo>
                  <a:lnTo>
                    <a:pt x="3781" y="10303"/>
                  </a:lnTo>
                  <a:lnTo>
                    <a:pt x="3308" y="9830"/>
                  </a:lnTo>
                  <a:lnTo>
                    <a:pt x="3623" y="9515"/>
                  </a:lnTo>
                  <a:cubicBezTo>
                    <a:pt x="3749" y="9389"/>
                    <a:pt x="3749" y="9232"/>
                    <a:pt x="3655" y="9074"/>
                  </a:cubicBezTo>
                  <a:cubicBezTo>
                    <a:pt x="3529" y="8885"/>
                    <a:pt x="3466" y="8696"/>
                    <a:pt x="3371" y="8444"/>
                  </a:cubicBezTo>
                  <a:cubicBezTo>
                    <a:pt x="3340" y="8286"/>
                    <a:pt x="3214" y="8192"/>
                    <a:pt x="3056" y="8192"/>
                  </a:cubicBezTo>
                  <a:lnTo>
                    <a:pt x="2647" y="8192"/>
                  </a:lnTo>
                  <a:lnTo>
                    <a:pt x="2647" y="7499"/>
                  </a:lnTo>
                  <a:lnTo>
                    <a:pt x="3056" y="7499"/>
                  </a:lnTo>
                  <a:cubicBezTo>
                    <a:pt x="3214" y="7499"/>
                    <a:pt x="3340" y="7404"/>
                    <a:pt x="3371" y="7247"/>
                  </a:cubicBezTo>
                  <a:cubicBezTo>
                    <a:pt x="3434" y="7026"/>
                    <a:pt x="3529" y="6806"/>
                    <a:pt x="3655" y="6617"/>
                  </a:cubicBezTo>
                  <a:cubicBezTo>
                    <a:pt x="3749" y="6491"/>
                    <a:pt x="3686" y="6302"/>
                    <a:pt x="3623" y="6176"/>
                  </a:cubicBezTo>
                  <a:lnTo>
                    <a:pt x="3308" y="5861"/>
                  </a:lnTo>
                  <a:lnTo>
                    <a:pt x="3781" y="5388"/>
                  </a:lnTo>
                  <a:lnTo>
                    <a:pt x="4096" y="5703"/>
                  </a:lnTo>
                  <a:cubicBezTo>
                    <a:pt x="4163" y="5771"/>
                    <a:pt x="4240" y="5802"/>
                    <a:pt x="4321" y="5802"/>
                  </a:cubicBezTo>
                  <a:cubicBezTo>
                    <a:pt x="4391" y="5802"/>
                    <a:pt x="4464" y="5778"/>
                    <a:pt x="4537" y="5735"/>
                  </a:cubicBezTo>
                  <a:cubicBezTo>
                    <a:pt x="4726" y="5609"/>
                    <a:pt x="4915" y="5546"/>
                    <a:pt x="5167" y="5451"/>
                  </a:cubicBezTo>
                  <a:cubicBezTo>
                    <a:pt x="5325" y="5420"/>
                    <a:pt x="5419" y="5294"/>
                    <a:pt x="5419" y="5136"/>
                  </a:cubicBezTo>
                  <a:lnTo>
                    <a:pt x="5419" y="4726"/>
                  </a:lnTo>
                  <a:close/>
                  <a:moveTo>
                    <a:pt x="1008" y="1"/>
                  </a:moveTo>
                  <a:cubicBezTo>
                    <a:pt x="473" y="1"/>
                    <a:pt x="0" y="473"/>
                    <a:pt x="0" y="1009"/>
                  </a:cubicBezTo>
                  <a:lnTo>
                    <a:pt x="0" y="9295"/>
                  </a:lnTo>
                  <a:cubicBezTo>
                    <a:pt x="0" y="9830"/>
                    <a:pt x="473" y="10303"/>
                    <a:pt x="1008" y="10303"/>
                  </a:cubicBezTo>
                  <a:lnTo>
                    <a:pt x="2867" y="10303"/>
                  </a:lnTo>
                  <a:lnTo>
                    <a:pt x="3623" y="11059"/>
                  </a:lnTo>
                  <a:cubicBezTo>
                    <a:pt x="3671" y="11122"/>
                    <a:pt x="3757" y="11153"/>
                    <a:pt x="3848" y="11153"/>
                  </a:cubicBezTo>
                  <a:cubicBezTo>
                    <a:pt x="3938" y="11153"/>
                    <a:pt x="4033" y="11122"/>
                    <a:pt x="4096" y="11059"/>
                  </a:cubicBezTo>
                  <a:lnTo>
                    <a:pt x="4442" y="10712"/>
                  </a:lnTo>
                  <a:cubicBezTo>
                    <a:pt x="4506" y="10744"/>
                    <a:pt x="4632" y="10775"/>
                    <a:pt x="4758" y="10807"/>
                  </a:cubicBezTo>
                  <a:lnTo>
                    <a:pt x="4758" y="11342"/>
                  </a:lnTo>
                  <a:cubicBezTo>
                    <a:pt x="4758" y="11531"/>
                    <a:pt x="4915" y="11689"/>
                    <a:pt x="5104" y="11689"/>
                  </a:cubicBezTo>
                  <a:lnTo>
                    <a:pt x="6490" y="11689"/>
                  </a:lnTo>
                  <a:cubicBezTo>
                    <a:pt x="6679" y="11689"/>
                    <a:pt x="6837" y="11531"/>
                    <a:pt x="6837" y="11342"/>
                  </a:cubicBezTo>
                  <a:lnTo>
                    <a:pt x="6837" y="10807"/>
                  </a:lnTo>
                  <a:cubicBezTo>
                    <a:pt x="6963" y="10775"/>
                    <a:pt x="7026" y="10744"/>
                    <a:pt x="7152" y="10712"/>
                  </a:cubicBezTo>
                  <a:lnTo>
                    <a:pt x="7498" y="11059"/>
                  </a:lnTo>
                  <a:cubicBezTo>
                    <a:pt x="7561" y="11122"/>
                    <a:pt x="7656" y="11153"/>
                    <a:pt x="7747" y="11153"/>
                  </a:cubicBezTo>
                  <a:cubicBezTo>
                    <a:pt x="7837" y="11153"/>
                    <a:pt x="7924" y="11122"/>
                    <a:pt x="7971" y="11059"/>
                  </a:cubicBezTo>
                  <a:lnTo>
                    <a:pt x="8727" y="10303"/>
                  </a:lnTo>
                  <a:lnTo>
                    <a:pt x="10617" y="10303"/>
                  </a:lnTo>
                  <a:cubicBezTo>
                    <a:pt x="11185" y="10303"/>
                    <a:pt x="11657" y="9830"/>
                    <a:pt x="11657" y="9295"/>
                  </a:cubicBezTo>
                  <a:lnTo>
                    <a:pt x="11657" y="1009"/>
                  </a:lnTo>
                  <a:cubicBezTo>
                    <a:pt x="11657" y="473"/>
                    <a:pt x="11216" y="1"/>
                    <a:pt x="1061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0"/>
            <p:cNvSpPr/>
            <p:nvPr/>
          </p:nvSpPr>
          <p:spPr>
            <a:xfrm>
              <a:off x="-1667150" y="2801950"/>
              <a:ext cx="18150" cy="18150"/>
            </a:xfrm>
            <a:custGeom>
              <a:rect b="b" l="l" r="r" t="t"/>
              <a:pathLst>
                <a:path extrusionOk="0" h="726" w="726">
                  <a:moveTo>
                    <a:pt x="347" y="1"/>
                  </a:moveTo>
                  <a:cubicBezTo>
                    <a:pt x="158" y="1"/>
                    <a:pt x="1" y="158"/>
                    <a:pt x="1" y="347"/>
                  </a:cubicBezTo>
                  <a:cubicBezTo>
                    <a:pt x="1" y="536"/>
                    <a:pt x="158" y="726"/>
                    <a:pt x="347" y="726"/>
                  </a:cubicBezTo>
                  <a:cubicBezTo>
                    <a:pt x="568" y="726"/>
                    <a:pt x="725" y="536"/>
                    <a:pt x="725" y="347"/>
                  </a:cubicBezTo>
                  <a:cubicBezTo>
                    <a:pt x="725" y="158"/>
                    <a:pt x="568" y="1"/>
                    <a:pt x="34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0"/>
            <p:cNvSpPr/>
            <p:nvPr/>
          </p:nvSpPr>
          <p:spPr>
            <a:xfrm>
              <a:off x="-1632500" y="2801950"/>
              <a:ext cx="17350" cy="18150"/>
            </a:xfrm>
            <a:custGeom>
              <a:rect b="b" l="l" r="r" t="t"/>
              <a:pathLst>
                <a:path extrusionOk="0" h="726" w="694">
                  <a:moveTo>
                    <a:pt x="347" y="1"/>
                  </a:moveTo>
                  <a:cubicBezTo>
                    <a:pt x="158" y="1"/>
                    <a:pt x="1" y="158"/>
                    <a:pt x="1" y="347"/>
                  </a:cubicBezTo>
                  <a:cubicBezTo>
                    <a:pt x="1" y="568"/>
                    <a:pt x="158" y="726"/>
                    <a:pt x="347" y="726"/>
                  </a:cubicBezTo>
                  <a:cubicBezTo>
                    <a:pt x="536" y="726"/>
                    <a:pt x="694" y="568"/>
                    <a:pt x="694" y="347"/>
                  </a:cubicBezTo>
                  <a:cubicBezTo>
                    <a:pt x="694" y="158"/>
                    <a:pt x="536" y="1"/>
                    <a:pt x="34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0"/>
            <p:cNvSpPr/>
            <p:nvPr/>
          </p:nvSpPr>
          <p:spPr>
            <a:xfrm>
              <a:off x="-1597850" y="2801950"/>
              <a:ext cx="17375" cy="18150"/>
            </a:xfrm>
            <a:custGeom>
              <a:rect b="b" l="l" r="r" t="t"/>
              <a:pathLst>
                <a:path extrusionOk="0" h="726" w="695">
                  <a:moveTo>
                    <a:pt x="347" y="1"/>
                  </a:moveTo>
                  <a:cubicBezTo>
                    <a:pt x="158" y="1"/>
                    <a:pt x="1" y="158"/>
                    <a:pt x="1" y="347"/>
                  </a:cubicBezTo>
                  <a:cubicBezTo>
                    <a:pt x="1" y="568"/>
                    <a:pt x="158" y="726"/>
                    <a:pt x="347" y="726"/>
                  </a:cubicBezTo>
                  <a:cubicBezTo>
                    <a:pt x="537" y="726"/>
                    <a:pt x="694" y="568"/>
                    <a:pt x="694" y="347"/>
                  </a:cubicBezTo>
                  <a:cubicBezTo>
                    <a:pt x="694" y="158"/>
                    <a:pt x="537" y="1"/>
                    <a:pt x="34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0"/>
            <p:cNvSpPr/>
            <p:nvPr/>
          </p:nvSpPr>
          <p:spPr>
            <a:xfrm>
              <a:off x="-1564750" y="2801950"/>
              <a:ext cx="120525" cy="18150"/>
            </a:xfrm>
            <a:custGeom>
              <a:rect b="b" l="l" r="r" t="t"/>
              <a:pathLst>
                <a:path extrusionOk="0" h="726" w="4821">
                  <a:moveTo>
                    <a:pt x="347" y="1"/>
                  </a:moveTo>
                  <a:cubicBezTo>
                    <a:pt x="158" y="1"/>
                    <a:pt x="0" y="158"/>
                    <a:pt x="0" y="347"/>
                  </a:cubicBezTo>
                  <a:cubicBezTo>
                    <a:pt x="32" y="568"/>
                    <a:pt x="189" y="726"/>
                    <a:pt x="347" y="726"/>
                  </a:cubicBezTo>
                  <a:lnTo>
                    <a:pt x="4442" y="726"/>
                  </a:lnTo>
                  <a:cubicBezTo>
                    <a:pt x="4663" y="726"/>
                    <a:pt x="4820" y="568"/>
                    <a:pt x="4820" y="347"/>
                  </a:cubicBezTo>
                  <a:cubicBezTo>
                    <a:pt x="4820" y="158"/>
                    <a:pt x="4663" y="1"/>
                    <a:pt x="4442"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0"/>
            <p:cNvSpPr/>
            <p:nvPr/>
          </p:nvSpPr>
          <p:spPr>
            <a:xfrm>
              <a:off x="-1597850" y="2924050"/>
              <a:ext cx="85100" cy="85075"/>
            </a:xfrm>
            <a:custGeom>
              <a:rect b="b" l="l" r="r" t="t"/>
              <a:pathLst>
                <a:path extrusionOk="0" h="3403" w="3404">
                  <a:moveTo>
                    <a:pt x="1671" y="662"/>
                  </a:moveTo>
                  <a:cubicBezTo>
                    <a:pt x="2238" y="662"/>
                    <a:pt x="2710" y="1134"/>
                    <a:pt x="2710" y="1701"/>
                  </a:cubicBezTo>
                  <a:cubicBezTo>
                    <a:pt x="2710" y="2237"/>
                    <a:pt x="2269" y="2710"/>
                    <a:pt x="1671" y="2710"/>
                  </a:cubicBezTo>
                  <a:cubicBezTo>
                    <a:pt x="1135" y="2710"/>
                    <a:pt x="663" y="2237"/>
                    <a:pt x="663" y="1701"/>
                  </a:cubicBezTo>
                  <a:cubicBezTo>
                    <a:pt x="663" y="1134"/>
                    <a:pt x="1135" y="662"/>
                    <a:pt x="1671" y="662"/>
                  </a:cubicBezTo>
                  <a:close/>
                  <a:moveTo>
                    <a:pt x="1671" y="0"/>
                  </a:moveTo>
                  <a:cubicBezTo>
                    <a:pt x="726" y="0"/>
                    <a:pt x="1" y="756"/>
                    <a:pt x="1" y="1701"/>
                  </a:cubicBezTo>
                  <a:cubicBezTo>
                    <a:pt x="1" y="2647"/>
                    <a:pt x="726" y="3403"/>
                    <a:pt x="1671" y="3403"/>
                  </a:cubicBezTo>
                  <a:cubicBezTo>
                    <a:pt x="2616" y="3403"/>
                    <a:pt x="3372" y="2647"/>
                    <a:pt x="3372" y="1701"/>
                  </a:cubicBezTo>
                  <a:cubicBezTo>
                    <a:pt x="3403" y="756"/>
                    <a:pt x="2616" y="0"/>
                    <a:pt x="1671"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 name="Google Shape;392;p20"/>
          <p:cNvGrpSpPr/>
          <p:nvPr/>
        </p:nvGrpSpPr>
        <p:grpSpPr>
          <a:xfrm>
            <a:off x="6068242" y="1437766"/>
            <a:ext cx="532479" cy="533866"/>
            <a:chOff x="-1333200" y="2770450"/>
            <a:chExt cx="291450" cy="292225"/>
          </a:xfrm>
        </p:grpSpPr>
        <p:sp>
          <p:nvSpPr>
            <p:cNvPr id="393" name="Google Shape;393;p20"/>
            <p:cNvSpPr/>
            <p:nvPr/>
          </p:nvSpPr>
          <p:spPr>
            <a:xfrm>
              <a:off x="-1299325" y="2808250"/>
              <a:ext cx="222925" cy="134725"/>
            </a:xfrm>
            <a:custGeom>
              <a:rect b="b" l="l" r="r" t="t"/>
              <a:pathLst>
                <a:path extrusionOk="0" h="5389" w="8917">
                  <a:moveTo>
                    <a:pt x="7877" y="631"/>
                  </a:moveTo>
                  <a:cubicBezTo>
                    <a:pt x="8066" y="631"/>
                    <a:pt x="8223" y="789"/>
                    <a:pt x="8223" y="978"/>
                  </a:cubicBezTo>
                  <a:cubicBezTo>
                    <a:pt x="8223" y="1167"/>
                    <a:pt x="8066" y="1324"/>
                    <a:pt x="7877" y="1324"/>
                  </a:cubicBezTo>
                  <a:cubicBezTo>
                    <a:pt x="7656" y="1324"/>
                    <a:pt x="7498" y="1167"/>
                    <a:pt x="7498" y="978"/>
                  </a:cubicBezTo>
                  <a:cubicBezTo>
                    <a:pt x="7498" y="789"/>
                    <a:pt x="7656" y="631"/>
                    <a:pt x="7877" y="631"/>
                  </a:cubicBezTo>
                  <a:close/>
                  <a:moveTo>
                    <a:pt x="3056" y="1293"/>
                  </a:moveTo>
                  <a:cubicBezTo>
                    <a:pt x="3245" y="1293"/>
                    <a:pt x="3403" y="1450"/>
                    <a:pt x="3403" y="1639"/>
                  </a:cubicBezTo>
                  <a:cubicBezTo>
                    <a:pt x="3403" y="1828"/>
                    <a:pt x="3245" y="1986"/>
                    <a:pt x="3056" y="1986"/>
                  </a:cubicBezTo>
                  <a:cubicBezTo>
                    <a:pt x="2867" y="1986"/>
                    <a:pt x="2710" y="1828"/>
                    <a:pt x="2710" y="1639"/>
                  </a:cubicBezTo>
                  <a:cubicBezTo>
                    <a:pt x="2741" y="1450"/>
                    <a:pt x="2899" y="1293"/>
                    <a:pt x="3056" y="1293"/>
                  </a:cubicBezTo>
                  <a:close/>
                  <a:moveTo>
                    <a:pt x="5797" y="3340"/>
                  </a:moveTo>
                  <a:cubicBezTo>
                    <a:pt x="6018" y="3340"/>
                    <a:pt x="6175" y="3498"/>
                    <a:pt x="6175" y="3687"/>
                  </a:cubicBezTo>
                  <a:cubicBezTo>
                    <a:pt x="6175" y="3876"/>
                    <a:pt x="6018" y="4034"/>
                    <a:pt x="5797" y="4034"/>
                  </a:cubicBezTo>
                  <a:cubicBezTo>
                    <a:pt x="5608" y="4034"/>
                    <a:pt x="5451" y="3876"/>
                    <a:pt x="5451" y="3687"/>
                  </a:cubicBezTo>
                  <a:cubicBezTo>
                    <a:pt x="5451" y="3498"/>
                    <a:pt x="5608" y="3340"/>
                    <a:pt x="5797" y="3340"/>
                  </a:cubicBezTo>
                  <a:close/>
                  <a:moveTo>
                    <a:pt x="1008" y="4034"/>
                  </a:moveTo>
                  <a:cubicBezTo>
                    <a:pt x="1198" y="4034"/>
                    <a:pt x="1355" y="4191"/>
                    <a:pt x="1355" y="4412"/>
                  </a:cubicBezTo>
                  <a:cubicBezTo>
                    <a:pt x="1355" y="4601"/>
                    <a:pt x="1198" y="4758"/>
                    <a:pt x="1008" y="4758"/>
                  </a:cubicBezTo>
                  <a:cubicBezTo>
                    <a:pt x="819" y="4758"/>
                    <a:pt x="662" y="4601"/>
                    <a:pt x="662" y="4412"/>
                  </a:cubicBezTo>
                  <a:cubicBezTo>
                    <a:pt x="662" y="4191"/>
                    <a:pt x="819" y="4034"/>
                    <a:pt x="1008" y="4034"/>
                  </a:cubicBezTo>
                  <a:close/>
                  <a:moveTo>
                    <a:pt x="7908" y="1"/>
                  </a:moveTo>
                  <a:cubicBezTo>
                    <a:pt x="7341" y="1"/>
                    <a:pt x="6868" y="474"/>
                    <a:pt x="6868" y="1009"/>
                  </a:cubicBezTo>
                  <a:cubicBezTo>
                    <a:pt x="6868" y="1198"/>
                    <a:pt x="6963" y="1419"/>
                    <a:pt x="7026" y="1576"/>
                  </a:cubicBezTo>
                  <a:lnTo>
                    <a:pt x="6112" y="2742"/>
                  </a:lnTo>
                  <a:cubicBezTo>
                    <a:pt x="6032" y="2722"/>
                    <a:pt x="5943" y="2711"/>
                    <a:pt x="5850" y="2711"/>
                  </a:cubicBezTo>
                  <a:cubicBezTo>
                    <a:pt x="5650" y="2711"/>
                    <a:pt x="5434" y="2760"/>
                    <a:pt x="5262" y="2868"/>
                  </a:cubicBezTo>
                  <a:lnTo>
                    <a:pt x="4096" y="1954"/>
                  </a:lnTo>
                  <a:cubicBezTo>
                    <a:pt x="4127" y="1891"/>
                    <a:pt x="4127" y="1765"/>
                    <a:pt x="4127" y="1639"/>
                  </a:cubicBezTo>
                  <a:cubicBezTo>
                    <a:pt x="4127" y="1104"/>
                    <a:pt x="3655" y="631"/>
                    <a:pt x="3088" y="631"/>
                  </a:cubicBezTo>
                  <a:cubicBezTo>
                    <a:pt x="2552" y="631"/>
                    <a:pt x="2080" y="1104"/>
                    <a:pt x="2080" y="1639"/>
                  </a:cubicBezTo>
                  <a:cubicBezTo>
                    <a:pt x="2080" y="1828"/>
                    <a:pt x="2143" y="2049"/>
                    <a:pt x="2237" y="2206"/>
                  </a:cubicBezTo>
                  <a:lnTo>
                    <a:pt x="1324" y="3372"/>
                  </a:lnTo>
                  <a:cubicBezTo>
                    <a:pt x="1261" y="3340"/>
                    <a:pt x="1134" y="3340"/>
                    <a:pt x="1008" y="3340"/>
                  </a:cubicBezTo>
                  <a:cubicBezTo>
                    <a:pt x="441" y="3340"/>
                    <a:pt x="0" y="3813"/>
                    <a:pt x="0" y="4349"/>
                  </a:cubicBezTo>
                  <a:cubicBezTo>
                    <a:pt x="0" y="4947"/>
                    <a:pt x="441" y="5388"/>
                    <a:pt x="1008" y="5388"/>
                  </a:cubicBezTo>
                  <a:cubicBezTo>
                    <a:pt x="1576" y="5388"/>
                    <a:pt x="2017" y="4916"/>
                    <a:pt x="2017" y="4349"/>
                  </a:cubicBezTo>
                  <a:cubicBezTo>
                    <a:pt x="2017" y="4160"/>
                    <a:pt x="1954" y="3971"/>
                    <a:pt x="1859" y="3813"/>
                  </a:cubicBezTo>
                  <a:lnTo>
                    <a:pt x="2773" y="2616"/>
                  </a:lnTo>
                  <a:cubicBezTo>
                    <a:pt x="2875" y="2650"/>
                    <a:pt x="2980" y="2667"/>
                    <a:pt x="3087" y="2667"/>
                  </a:cubicBezTo>
                  <a:cubicBezTo>
                    <a:pt x="3278" y="2667"/>
                    <a:pt x="3473" y="2611"/>
                    <a:pt x="3655" y="2490"/>
                  </a:cubicBezTo>
                  <a:lnTo>
                    <a:pt x="4821" y="3403"/>
                  </a:lnTo>
                  <a:cubicBezTo>
                    <a:pt x="4789" y="3498"/>
                    <a:pt x="4789" y="3624"/>
                    <a:pt x="4789" y="3719"/>
                  </a:cubicBezTo>
                  <a:cubicBezTo>
                    <a:pt x="4789" y="4286"/>
                    <a:pt x="5262" y="4758"/>
                    <a:pt x="5797" y="4758"/>
                  </a:cubicBezTo>
                  <a:cubicBezTo>
                    <a:pt x="6364" y="4758"/>
                    <a:pt x="6837" y="4286"/>
                    <a:pt x="6837" y="3719"/>
                  </a:cubicBezTo>
                  <a:cubicBezTo>
                    <a:pt x="6837" y="3529"/>
                    <a:pt x="6742" y="3340"/>
                    <a:pt x="6679" y="3183"/>
                  </a:cubicBezTo>
                  <a:lnTo>
                    <a:pt x="7593" y="1986"/>
                  </a:lnTo>
                  <a:cubicBezTo>
                    <a:pt x="7656" y="2049"/>
                    <a:pt x="7782" y="2049"/>
                    <a:pt x="7908" y="2049"/>
                  </a:cubicBezTo>
                  <a:cubicBezTo>
                    <a:pt x="8444" y="2049"/>
                    <a:pt x="8916" y="1576"/>
                    <a:pt x="8916" y="1009"/>
                  </a:cubicBezTo>
                  <a:cubicBezTo>
                    <a:pt x="8916" y="474"/>
                    <a:pt x="8444" y="1"/>
                    <a:pt x="7908"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0"/>
            <p:cNvSpPr/>
            <p:nvPr/>
          </p:nvSpPr>
          <p:spPr>
            <a:xfrm>
              <a:off x="-1333200" y="2770450"/>
              <a:ext cx="291450" cy="292225"/>
            </a:xfrm>
            <a:custGeom>
              <a:rect b="b" l="l" r="r" t="t"/>
              <a:pathLst>
                <a:path extrusionOk="0" h="11689" w="11658">
                  <a:moveTo>
                    <a:pt x="10586" y="725"/>
                  </a:moveTo>
                  <a:cubicBezTo>
                    <a:pt x="10807" y="725"/>
                    <a:pt x="10964" y="883"/>
                    <a:pt x="10964" y="1072"/>
                  </a:cubicBezTo>
                  <a:lnTo>
                    <a:pt x="10964" y="7593"/>
                  </a:lnTo>
                  <a:lnTo>
                    <a:pt x="631" y="7593"/>
                  </a:lnTo>
                  <a:lnTo>
                    <a:pt x="631" y="1072"/>
                  </a:lnTo>
                  <a:cubicBezTo>
                    <a:pt x="662" y="883"/>
                    <a:pt x="820" y="725"/>
                    <a:pt x="977" y="725"/>
                  </a:cubicBezTo>
                  <a:close/>
                  <a:moveTo>
                    <a:pt x="10996" y="8286"/>
                  </a:moveTo>
                  <a:lnTo>
                    <a:pt x="10996" y="8633"/>
                  </a:lnTo>
                  <a:cubicBezTo>
                    <a:pt x="10996" y="8822"/>
                    <a:pt x="10838" y="8980"/>
                    <a:pt x="10618" y="8980"/>
                  </a:cubicBezTo>
                  <a:lnTo>
                    <a:pt x="1009" y="8980"/>
                  </a:lnTo>
                  <a:cubicBezTo>
                    <a:pt x="820" y="8980"/>
                    <a:pt x="662" y="8822"/>
                    <a:pt x="662" y="8633"/>
                  </a:cubicBezTo>
                  <a:lnTo>
                    <a:pt x="662" y="8286"/>
                  </a:lnTo>
                  <a:close/>
                  <a:moveTo>
                    <a:pt x="6617" y="9641"/>
                  </a:moveTo>
                  <a:lnTo>
                    <a:pt x="6932" y="11027"/>
                  </a:lnTo>
                  <a:lnTo>
                    <a:pt x="4632" y="11027"/>
                  </a:lnTo>
                  <a:lnTo>
                    <a:pt x="4947" y="9641"/>
                  </a:lnTo>
                  <a:close/>
                  <a:moveTo>
                    <a:pt x="1009" y="1"/>
                  </a:moveTo>
                  <a:cubicBezTo>
                    <a:pt x="473" y="1"/>
                    <a:pt x="1" y="473"/>
                    <a:pt x="1" y="1040"/>
                  </a:cubicBezTo>
                  <a:lnTo>
                    <a:pt x="1" y="8570"/>
                  </a:lnTo>
                  <a:cubicBezTo>
                    <a:pt x="1" y="9137"/>
                    <a:pt x="473" y="9610"/>
                    <a:pt x="1009" y="9610"/>
                  </a:cubicBezTo>
                  <a:lnTo>
                    <a:pt x="4285" y="9610"/>
                  </a:lnTo>
                  <a:lnTo>
                    <a:pt x="3970" y="10996"/>
                  </a:lnTo>
                  <a:lnTo>
                    <a:pt x="3057" y="10996"/>
                  </a:lnTo>
                  <a:cubicBezTo>
                    <a:pt x="2868" y="10996"/>
                    <a:pt x="2710" y="11153"/>
                    <a:pt x="2710" y="11342"/>
                  </a:cubicBezTo>
                  <a:cubicBezTo>
                    <a:pt x="2710" y="11531"/>
                    <a:pt x="2868" y="11689"/>
                    <a:pt x="3057" y="11689"/>
                  </a:cubicBezTo>
                  <a:lnTo>
                    <a:pt x="8538" y="11689"/>
                  </a:lnTo>
                  <a:cubicBezTo>
                    <a:pt x="8727" y="11689"/>
                    <a:pt x="8885" y="11531"/>
                    <a:pt x="8885" y="11342"/>
                  </a:cubicBezTo>
                  <a:cubicBezTo>
                    <a:pt x="8885" y="11153"/>
                    <a:pt x="8727" y="10996"/>
                    <a:pt x="8538" y="10996"/>
                  </a:cubicBezTo>
                  <a:lnTo>
                    <a:pt x="7625" y="10996"/>
                  </a:lnTo>
                  <a:lnTo>
                    <a:pt x="7310" y="9610"/>
                  </a:lnTo>
                  <a:lnTo>
                    <a:pt x="10618" y="9610"/>
                  </a:lnTo>
                  <a:cubicBezTo>
                    <a:pt x="11185" y="9610"/>
                    <a:pt x="11657" y="9137"/>
                    <a:pt x="11657" y="8570"/>
                  </a:cubicBezTo>
                  <a:lnTo>
                    <a:pt x="11657" y="1040"/>
                  </a:lnTo>
                  <a:cubicBezTo>
                    <a:pt x="11657" y="473"/>
                    <a:pt x="11185" y="1"/>
                    <a:pt x="10618"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5" name="Google Shape;395;p20"/>
          <p:cNvGrpSpPr/>
          <p:nvPr/>
        </p:nvGrpSpPr>
        <p:grpSpPr>
          <a:xfrm>
            <a:off x="7889580" y="1437766"/>
            <a:ext cx="411104" cy="533703"/>
            <a:chOff x="-3462150" y="2046625"/>
            <a:chExt cx="224500" cy="291450"/>
          </a:xfrm>
        </p:grpSpPr>
        <p:sp>
          <p:nvSpPr>
            <p:cNvPr id="396" name="Google Shape;396;p20"/>
            <p:cNvSpPr/>
            <p:nvPr/>
          </p:nvSpPr>
          <p:spPr>
            <a:xfrm>
              <a:off x="-3425125" y="2253000"/>
              <a:ext cx="51225" cy="50425"/>
            </a:xfrm>
            <a:custGeom>
              <a:rect b="b" l="l" r="r" t="t"/>
              <a:pathLst>
                <a:path extrusionOk="0" h="2017" w="2049">
                  <a:moveTo>
                    <a:pt x="1009" y="662"/>
                  </a:moveTo>
                  <a:cubicBezTo>
                    <a:pt x="1198" y="662"/>
                    <a:pt x="1355" y="819"/>
                    <a:pt x="1355" y="1008"/>
                  </a:cubicBezTo>
                  <a:cubicBezTo>
                    <a:pt x="1355" y="1197"/>
                    <a:pt x="1166" y="1355"/>
                    <a:pt x="1009" y="1355"/>
                  </a:cubicBezTo>
                  <a:cubicBezTo>
                    <a:pt x="820" y="1355"/>
                    <a:pt x="662" y="1197"/>
                    <a:pt x="662" y="1008"/>
                  </a:cubicBezTo>
                  <a:cubicBezTo>
                    <a:pt x="662" y="819"/>
                    <a:pt x="820" y="662"/>
                    <a:pt x="1009" y="662"/>
                  </a:cubicBezTo>
                  <a:close/>
                  <a:moveTo>
                    <a:pt x="1009" y="0"/>
                  </a:moveTo>
                  <a:cubicBezTo>
                    <a:pt x="473" y="0"/>
                    <a:pt x="0" y="441"/>
                    <a:pt x="0" y="1008"/>
                  </a:cubicBezTo>
                  <a:cubicBezTo>
                    <a:pt x="0" y="1575"/>
                    <a:pt x="473" y="2016"/>
                    <a:pt x="1009" y="2016"/>
                  </a:cubicBezTo>
                  <a:cubicBezTo>
                    <a:pt x="1576" y="2016"/>
                    <a:pt x="2048" y="1575"/>
                    <a:pt x="2048" y="1008"/>
                  </a:cubicBezTo>
                  <a:cubicBezTo>
                    <a:pt x="2048" y="441"/>
                    <a:pt x="1576" y="0"/>
                    <a:pt x="1009"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0"/>
            <p:cNvSpPr/>
            <p:nvPr/>
          </p:nvSpPr>
          <p:spPr>
            <a:xfrm>
              <a:off x="-3425125" y="2116725"/>
              <a:ext cx="51225" cy="49650"/>
            </a:xfrm>
            <a:custGeom>
              <a:rect b="b" l="l" r="r" t="t"/>
              <a:pathLst>
                <a:path extrusionOk="0" h="1986" w="2049">
                  <a:moveTo>
                    <a:pt x="343" y="1"/>
                  </a:moveTo>
                  <a:cubicBezTo>
                    <a:pt x="252" y="1"/>
                    <a:pt x="158" y="32"/>
                    <a:pt x="95" y="95"/>
                  </a:cubicBezTo>
                  <a:cubicBezTo>
                    <a:pt x="0" y="190"/>
                    <a:pt x="0" y="442"/>
                    <a:pt x="95" y="536"/>
                  </a:cubicBezTo>
                  <a:lnTo>
                    <a:pt x="536" y="977"/>
                  </a:lnTo>
                  <a:lnTo>
                    <a:pt x="95" y="1418"/>
                  </a:lnTo>
                  <a:cubicBezTo>
                    <a:pt x="0" y="1544"/>
                    <a:pt x="0" y="1765"/>
                    <a:pt x="95" y="1891"/>
                  </a:cubicBezTo>
                  <a:cubicBezTo>
                    <a:pt x="158" y="1954"/>
                    <a:pt x="252" y="1986"/>
                    <a:pt x="343" y="1986"/>
                  </a:cubicBezTo>
                  <a:cubicBezTo>
                    <a:pt x="434" y="1986"/>
                    <a:pt x="520" y="1954"/>
                    <a:pt x="568" y="1891"/>
                  </a:cubicBezTo>
                  <a:lnTo>
                    <a:pt x="1009" y="1450"/>
                  </a:lnTo>
                  <a:lnTo>
                    <a:pt x="1450" y="1891"/>
                  </a:lnTo>
                  <a:cubicBezTo>
                    <a:pt x="1513" y="1954"/>
                    <a:pt x="1599" y="1986"/>
                    <a:pt x="1686" y="1986"/>
                  </a:cubicBezTo>
                  <a:cubicBezTo>
                    <a:pt x="1773" y="1986"/>
                    <a:pt x="1859" y="1954"/>
                    <a:pt x="1922" y="1891"/>
                  </a:cubicBezTo>
                  <a:cubicBezTo>
                    <a:pt x="2048" y="1765"/>
                    <a:pt x="2048" y="1544"/>
                    <a:pt x="1922" y="1418"/>
                  </a:cubicBezTo>
                  <a:lnTo>
                    <a:pt x="1481" y="977"/>
                  </a:lnTo>
                  <a:lnTo>
                    <a:pt x="1922" y="536"/>
                  </a:lnTo>
                  <a:cubicBezTo>
                    <a:pt x="2048" y="442"/>
                    <a:pt x="2048" y="190"/>
                    <a:pt x="1922" y="95"/>
                  </a:cubicBezTo>
                  <a:cubicBezTo>
                    <a:pt x="1859" y="32"/>
                    <a:pt x="1773" y="1"/>
                    <a:pt x="1686" y="1"/>
                  </a:cubicBezTo>
                  <a:cubicBezTo>
                    <a:pt x="1599" y="1"/>
                    <a:pt x="1513" y="32"/>
                    <a:pt x="1450" y="95"/>
                  </a:cubicBezTo>
                  <a:lnTo>
                    <a:pt x="1009" y="505"/>
                  </a:lnTo>
                  <a:lnTo>
                    <a:pt x="568" y="95"/>
                  </a:lnTo>
                  <a:cubicBezTo>
                    <a:pt x="520" y="32"/>
                    <a:pt x="434" y="1"/>
                    <a:pt x="343"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20"/>
            <p:cNvSpPr/>
            <p:nvPr/>
          </p:nvSpPr>
          <p:spPr>
            <a:xfrm>
              <a:off x="-3425125" y="2185250"/>
              <a:ext cx="51225" cy="49650"/>
            </a:xfrm>
            <a:custGeom>
              <a:rect b="b" l="l" r="r" t="t"/>
              <a:pathLst>
                <a:path extrusionOk="0" h="1986" w="2049">
                  <a:moveTo>
                    <a:pt x="343" y="1"/>
                  </a:moveTo>
                  <a:cubicBezTo>
                    <a:pt x="252" y="1"/>
                    <a:pt x="158" y="32"/>
                    <a:pt x="95" y="95"/>
                  </a:cubicBezTo>
                  <a:cubicBezTo>
                    <a:pt x="0" y="221"/>
                    <a:pt x="0" y="442"/>
                    <a:pt x="95" y="568"/>
                  </a:cubicBezTo>
                  <a:lnTo>
                    <a:pt x="536" y="1009"/>
                  </a:lnTo>
                  <a:lnTo>
                    <a:pt x="95" y="1418"/>
                  </a:lnTo>
                  <a:cubicBezTo>
                    <a:pt x="0" y="1544"/>
                    <a:pt x="0" y="1796"/>
                    <a:pt x="95" y="1891"/>
                  </a:cubicBezTo>
                  <a:cubicBezTo>
                    <a:pt x="158" y="1954"/>
                    <a:pt x="252" y="1985"/>
                    <a:pt x="343" y="1985"/>
                  </a:cubicBezTo>
                  <a:cubicBezTo>
                    <a:pt x="434" y="1985"/>
                    <a:pt x="520" y="1954"/>
                    <a:pt x="568" y="1891"/>
                  </a:cubicBezTo>
                  <a:lnTo>
                    <a:pt x="1009" y="1481"/>
                  </a:lnTo>
                  <a:lnTo>
                    <a:pt x="1450" y="1891"/>
                  </a:lnTo>
                  <a:cubicBezTo>
                    <a:pt x="1513" y="1954"/>
                    <a:pt x="1599" y="1985"/>
                    <a:pt x="1686" y="1985"/>
                  </a:cubicBezTo>
                  <a:cubicBezTo>
                    <a:pt x="1773" y="1985"/>
                    <a:pt x="1859" y="1954"/>
                    <a:pt x="1922" y="1891"/>
                  </a:cubicBezTo>
                  <a:cubicBezTo>
                    <a:pt x="2048" y="1796"/>
                    <a:pt x="2048" y="1544"/>
                    <a:pt x="1922" y="1418"/>
                  </a:cubicBezTo>
                  <a:lnTo>
                    <a:pt x="1481" y="1009"/>
                  </a:lnTo>
                  <a:lnTo>
                    <a:pt x="1922" y="568"/>
                  </a:lnTo>
                  <a:cubicBezTo>
                    <a:pt x="2048" y="410"/>
                    <a:pt x="2048" y="221"/>
                    <a:pt x="1922" y="95"/>
                  </a:cubicBezTo>
                  <a:cubicBezTo>
                    <a:pt x="1859" y="32"/>
                    <a:pt x="1773" y="1"/>
                    <a:pt x="1686" y="1"/>
                  </a:cubicBezTo>
                  <a:cubicBezTo>
                    <a:pt x="1599" y="1"/>
                    <a:pt x="1513" y="32"/>
                    <a:pt x="1450" y="95"/>
                  </a:cubicBezTo>
                  <a:lnTo>
                    <a:pt x="1009" y="536"/>
                  </a:lnTo>
                  <a:lnTo>
                    <a:pt x="568" y="95"/>
                  </a:lnTo>
                  <a:cubicBezTo>
                    <a:pt x="520" y="32"/>
                    <a:pt x="434" y="1"/>
                    <a:pt x="343"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0"/>
            <p:cNvSpPr/>
            <p:nvPr/>
          </p:nvSpPr>
          <p:spPr>
            <a:xfrm>
              <a:off x="-3462150" y="2046625"/>
              <a:ext cx="224500" cy="291450"/>
            </a:xfrm>
            <a:custGeom>
              <a:rect b="b" l="l" r="r" t="t"/>
              <a:pathLst>
                <a:path extrusionOk="0" h="11658" w="8980">
                  <a:moveTo>
                    <a:pt x="5924" y="694"/>
                  </a:moveTo>
                  <a:cubicBezTo>
                    <a:pt x="6113" y="694"/>
                    <a:pt x="6270" y="851"/>
                    <a:pt x="6270" y="1040"/>
                  </a:cubicBezTo>
                  <a:cubicBezTo>
                    <a:pt x="6270" y="1229"/>
                    <a:pt x="6113" y="1387"/>
                    <a:pt x="5924" y="1387"/>
                  </a:cubicBezTo>
                  <a:lnTo>
                    <a:pt x="3151" y="1387"/>
                  </a:lnTo>
                  <a:cubicBezTo>
                    <a:pt x="2962" y="1387"/>
                    <a:pt x="2805" y="1229"/>
                    <a:pt x="2805" y="1040"/>
                  </a:cubicBezTo>
                  <a:cubicBezTo>
                    <a:pt x="2805" y="851"/>
                    <a:pt x="2962" y="694"/>
                    <a:pt x="3151" y="694"/>
                  </a:cubicBezTo>
                  <a:close/>
                  <a:moveTo>
                    <a:pt x="8034" y="1356"/>
                  </a:moveTo>
                  <a:cubicBezTo>
                    <a:pt x="8255" y="1356"/>
                    <a:pt x="8413" y="1513"/>
                    <a:pt x="8413" y="1702"/>
                  </a:cubicBezTo>
                  <a:lnTo>
                    <a:pt x="8413" y="10649"/>
                  </a:lnTo>
                  <a:lnTo>
                    <a:pt x="8287" y="10649"/>
                  </a:lnTo>
                  <a:cubicBezTo>
                    <a:pt x="8287" y="10838"/>
                    <a:pt x="8129" y="10996"/>
                    <a:pt x="7940" y="10996"/>
                  </a:cubicBezTo>
                  <a:lnTo>
                    <a:pt x="1103" y="10996"/>
                  </a:lnTo>
                  <a:cubicBezTo>
                    <a:pt x="914" y="10996"/>
                    <a:pt x="757" y="10838"/>
                    <a:pt x="757" y="10649"/>
                  </a:cubicBezTo>
                  <a:lnTo>
                    <a:pt x="757" y="1702"/>
                  </a:lnTo>
                  <a:cubicBezTo>
                    <a:pt x="757" y="1513"/>
                    <a:pt x="914" y="1356"/>
                    <a:pt x="1103" y="1356"/>
                  </a:cubicBezTo>
                  <a:lnTo>
                    <a:pt x="2206" y="1356"/>
                  </a:lnTo>
                  <a:cubicBezTo>
                    <a:pt x="2364" y="1734"/>
                    <a:pt x="2742" y="2017"/>
                    <a:pt x="3214" y="2017"/>
                  </a:cubicBezTo>
                  <a:lnTo>
                    <a:pt x="5955" y="2017"/>
                  </a:lnTo>
                  <a:cubicBezTo>
                    <a:pt x="6396" y="2017"/>
                    <a:pt x="6774" y="1734"/>
                    <a:pt x="6932" y="1356"/>
                  </a:cubicBezTo>
                  <a:close/>
                  <a:moveTo>
                    <a:pt x="3120" y="1"/>
                  </a:moveTo>
                  <a:cubicBezTo>
                    <a:pt x="2679" y="1"/>
                    <a:pt x="2301" y="284"/>
                    <a:pt x="2143" y="694"/>
                  </a:cubicBezTo>
                  <a:lnTo>
                    <a:pt x="1040" y="694"/>
                  </a:lnTo>
                  <a:cubicBezTo>
                    <a:pt x="473" y="694"/>
                    <a:pt x="1" y="1166"/>
                    <a:pt x="1" y="1702"/>
                  </a:cubicBezTo>
                  <a:lnTo>
                    <a:pt x="1" y="10649"/>
                  </a:lnTo>
                  <a:cubicBezTo>
                    <a:pt x="1" y="11185"/>
                    <a:pt x="473" y="11658"/>
                    <a:pt x="1040" y="11658"/>
                  </a:cubicBezTo>
                  <a:lnTo>
                    <a:pt x="7877" y="11658"/>
                  </a:lnTo>
                  <a:cubicBezTo>
                    <a:pt x="8444" y="11658"/>
                    <a:pt x="8917" y="11185"/>
                    <a:pt x="8917" y="10649"/>
                  </a:cubicBezTo>
                  <a:lnTo>
                    <a:pt x="8917" y="1702"/>
                  </a:lnTo>
                  <a:cubicBezTo>
                    <a:pt x="8980" y="1166"/>
                    <a:pt x="8507" y="694"/>
                    <a:pt x="7971" y="694"/>
                  </a:cubicBezTo>
                  <a:lnTo>
                    <a:pt x="6869" y="694"/>
                  </a:lnTo>
                  <a:cubicBezTo>
                    <a:pt x="6711" y="284"/>
                    <a:pt x="6365" y="1"/>
                    <a:pt x="5892"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0"/>
            <p:cNvSpPr/>
            <p:nvPr/>
          </p:nvSpPr>
          <p:spPr>
            <a:xfrm>
              <a:off x="-3358175" y="2133275"/>
              <a:ext cx="86650" cy="18125"/>
            </a:xfrm>
            <a:custGeom>
              <a:rect b="b" l="l" r="r" t="t"/>
              <a:pathLst>
                <a:path extrusionOk="0" h="725" w="3466">
                  <a:moveTo>
                    <a:pt x="347" y="0"/>
                  </a:moveTo>
                  <a:cubicBezTo>
                    <a:pt x="158" y="0"/>
                    <a:pt x="0" y="158"/>
                    <a:pt x="0" y="378"/>
                  </a:cubicBezTo>
                  <a:cubicBezTo>
                    <a:pt x="0" y="567"/>
                    <a:pt x="158" y="725"/>
                    <a:pt x="347" y="725"/>
                  </a:cubicBezTo>
                  <a:lnTo>
                    <a:pt x="3088" y="725"/>
                  </a:lnTo>
                  <a:cubicBezTo>
                    <a:pt x="3308" y="725"/>
                    <a:pt x="3466" y="567"/>
                    <a:pt x="3466" y="378"/>
                  </a:cubicBezTo>
                  <a:cubicBezTo>
                    <a:pt x="3466" y="158"/>
                    <a:pt x="3308" y="0"/>
                    <a:pt x="308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0"/>
            <p:cNvSpPr/>
            <p:nvPr/>
          </p:nvSpPr>
          <p:spPr>
            <a:xfrm>
              <a:off x="-3358175" y="2201800"/>
              <a:ext cx="86650" cy="17350"/>
            </a:xfrm>
            <a:custGeom>
              <a:rect b="b" l="l" r="r" t="t"/>
              <a:pathLst>
                <a:path extrusionOk="0" h="694" w="3466">
                  <a:moveTo>
                    <a:pt x="347" y="0"/>
                  </a:moveTo>
                  <a:cubicBezTo>
                    <a:pt x="158" y="0"/>
                    <a:pt x="0" y="158"/>
                    <a:pt x="0" y="347"/>
                  </a:cubicBezTo>
                  <a:cubicBezTo>
                    <a:pt x="0" y="536"/>
                    <a:pt x="158" y="693"/>
                    <a:pt x="347" y="693"/>
                  </a:cubicBezTo>
                  <a:lnTo>
                    <a:pt x="3088" y="693"/>
                  </a:lnTo>
                  <a:cubicBezTo>
                    <a:pt x="3308" y="693"/>
                    <a:pt x="3466" y="536"/>
                    <a:pt x="3466" y="347"/>
                  </a:cubicBezTo>
                  <a:cubicBezTo>
                    <a:pt x="3466" y="158"/>
                    <a:pt x="3308" y="0"/>
                    <a:pt x="308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0"/>
            <p:cNvSpPr/>
            <p:nvPr/>
          </p:nvSpPr>
          <p:spPr>
            <a:xfrm>
              <a:off x="-3358175" y="2270325"/>
              <a:ext cx="86650" cy="18125"/>
            </a:xfrm>
            <a:custGeom>
              <a:rect b="b" l="l" r="r" t="t"/>
              <a:pathLst>
                <a:path extrusionOk="0" h="725" w="3466">
                  <a:moveTo>
                    <a:pt x="347" y="0"/>
                  </a:moveTo>
                  <a:cubicBezTo>
                    <a:pt x="158" y="0"/>
                    <a:pt x="0" y="158"/>
                    <a:pt x="0" y="347"/>
                  </a:cubicBezTo>
                  <a:cubicBezTo>
                    <a:pt x="0" y="567"/>
                    <a:pt x="158" y="725"/>
                    <a:pt x="347" y="725"/>
                  </a:cubicBezTo>
                  <a:lnTo>
                    <a:pt x="3088" y="725"/>
                  </a:lnTo>
                  <a:cubicBezTo>
                    <a:pt x="3308" y="725"/>
                    <a:pt x="3466" y="567"/>
                    <a:pt x="3466" y="347"/>
                  </a:cubicBezTo>
                  <a:cubicBezTo>
                    <a:pt x="3466" y="158"/>
                    <a:pt x="3308" y="0"/>
                    <a:pt x="308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3" name="Google Shape;403;p20"/>
          <p:cNvSpPr txBox="1"/>
          <p:nvPr/>
        </p:nvSpPr>
        <p:spPr>
          <a:xfrm>
            <a:off x="404100" y="2176208"/>
            <a:ext cx="129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latin typeface="Montserrat"/>
                <a:ea typeface="Montserrat"/>
                <a:cs typeface="Montserrat"/>
                <a:sym typeface="Montserrat"/>
              </a:rPr>
              <a:t>PHASE 0</a:t>
            </a:r>
            <a:endParaRPr b="1">
              <a:solidFill>
                <a:schemeClr val="dk1"/>
              </a:solidFill>
              <a:latin typeface="Montserrat"/>
              <a:ea typeface="Montserrat"/>
              <a:cs typeface="Montserrat"/>
              <a:sym typeface="Montserrat"/>
            </a:endParaRPr>
          </a:p>
        </p:txBody>
      </p:sp>
      <p:sp>
        <p:nvSpPr>
          <p:cNvPr id="404" name="Google Shape;404;p20"/>
          <p:cNvSpPr txBox="1"/>
          <p:nvPr/>
        </p:nvSpPr>
        <p:spPr>
          <a:xfrm>
            <a:off x="2164725" y="2176208"/>
            <a:ext cx="129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latin typeface="Montserrat"/>
                <a:ea typeface="Montserrat"/>
                <a:cs typeface="Montserrat"/>
                <a:sym typeface="Montserrat"/>
              </a:rPr>
              <a:t>PHASE 1</a:t>
            </a:r>
            <a:endParaRPr b="1">
              <a:solidFill>
                <a:schemeClr val="dk1"/>
              </a:solidFill>
              <a:latin typeface="Montserrat"/>
              <a:ea typeface="Montserrat"/>
              <a:cs typeface="Montserrat"/>
              <a:sym typeface="Montserrat"/>
            </a:endParaRPr>
          </a:p>
        </p:txBody>
      </p:sp>
      <p:sp>
        <p:nvSpPr>
          <p:cNvPr id="405" name="Google Shape;405;p20"/>
          <p:cNvSpPr txBox="1"/>
          <p:nvPr/>
        </p:nvSpPr>
        <p:spPr>
          <a:xfrm>
            <a:off x="3925375" y="2176208"/>
            <a:ext cx="129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latin typeface="Montserrat"/>
                <a:ea typeface="Montserrat"/>
                <a:cs typeface="Montserrat"/>
                <a:sym typeface="Montserrat"/>
              </a:rPr>
              <a:t>PHASE 2</a:t>
            </a:r>
            <a:endParaRPr b="1">
              <a:solidFill>
                <a:schemeClr val="dk1"/>
              </a:solidFill>
              <a:latin typeface="Montserrat"/>
              <a:ea typeface="Montserrat"/>
              <a:cs typeface="Montserrat"/>
              <a:sym typeface="Montserrat"/>
            </a:endParaRPr>
          </a:p>
        </p:txBody>
      </p:sp>
      <p:sp>
        <p:nvSpPr>
          <p:cNvPr id="406" name="Google Shape;406;p20"/>
          <p:cNvSpPr txBox="1"/>
          <p:nvPr/>
        </p:nvSpPr>
        <p:spPr>
          <a:xfrm>
            <a:off x="5686025" y="2176208"/>
            <a:ext cx="129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latin typeface="Montserrat"/>
                <a:ea typeface="Montserrat"/>
                <a:cs typeface="Montserrat"/>
                <a:sym typeface="Montserrat"/>
              </a:rPr>
              <a:t>PHASE 4</a:t>
            </a:r>
            <a:endParaRPr b="1">
              <a:solidFill>
                <a:schemeClr val="dk1"/>
              </a:solidFill>
              <a:latin typeface="Montserrat"/>
              <a:ea typeface="Montserrat"/>
              <a:cs typeface="Montserrat"/>
              <a:sym typeface="Montserrat"/>
            </a:endParaRPr>
          </a:p>
        </p:txBody>
      </p:sp>
      <p:sp>
        <p:nvSpPr>
          <p:cNvPr id="407" name="Google Shape;407;p20"/>
          <p:cNvSpPr txBox="1"/>
          <p:nvPr/>
        </p:nvSpPr>
        <p:spPr>
          <a:xfrm>
            <a:off x="7446675" y="2176208"/>
            <a:ext cx="129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latin typeface="Montserrat"/>
                <a:ea typeface="Montserrat"/>
                <a:cs typeface="Montserrat"/>
                <a:sym typeface="Montserrat"/>
              </a:rPr>
              <a:t>PHASE 5</a:t>
            </a:r>
            <a:endParaRPr b="1">
              <a:solidFill>
                <a:schemeClr val="dk1"/>
              </a:solidFill>
              <a:latin typeface="Montserrat"/>
              <a:ea typeface="Montserrat"/>
              <a:cs typeface="Montserrat"/>
              <a:sym typeface="Montserrat"/>
            </a:endParaRPr>
          </a:p>
        </p:txBody>
      </p:sp>
      <p:sp>
        <p:nvSpPr>
          <p:cNvPr id="408" name="Google Shape;408;p20"/>
          <p:cNvSpPr txBox="1"/>
          <p:nvPr/>
        </p:nvSpPr>
        <p:spPr>
          <a:xfrm>
            <a:off x="200613" y="2887082"/>
            <a:ext cx="1696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2"/>
                </a:solidFill>
                <a:latin typeface="Montserrat"/>
                <a:ea typeface="Montserrat"/>
                <a:cs typeface="Montserrat"/>
                <a:sym typeface="Montserrat"/>
              </a:rPr>
              <a:t>Définir de la stratégie et des KPIs</a:t>
            </a:r>
            <a:endParaRPr sz="1200">
              <a:solidFill>
                <a:schemeClr val="dk2"/>
              </a:solidFill>
              <a:latin typeface="Montserrat"/>
              <a:ea typeface="Montserrat"/>
              <a:cs typeface="Montserrat"/>
              <a:sym typeface="Montserrat"/>
            </a:endParaRPr>
          </a:p>
        </p:txBody>
      </p:sp>
      <p:sp>
        <p:nvSpPr>
          <p:cNvPr id="409" name="Google Shape;409;p20"/>
          <p:cNvSpPr txBox="1"/>
          <p:nvPr/>
        </p:nvSpPr>
        <p:spPr>
          <a:xfrm>
            <a:off x="2020050" y="2887082"/>
            <a:ext cx="1696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2"/>
                </a:solidFill>
                <a:latin typeface="Montserrat"/>
                <a:ea typeface="Montserrat"/>
                <a:cs typeface="Montserrat"/>
                <a:sym typeface="Montserrat"/>
              </a:rPr>
              <a:t>Défendre la marque</a:t>
            </a:r>
            <a:endParaRPr sz="1200">
              <a:solidFill>
                <a:schemeClr val="dk2"/>
              </a:solidFill>
              <a:latin typeface="Montserrat"/>
              <a:ea typeface="Montserrat"/>
              <a:cs typeface="Montserrat"/>
              <a:sym typeface="Montserrat"/>
            </a:endParaRPr>
          </a:p>
        </p:txBody>
      </p:sp>
      <p:sp>
        <p:nvSpPr>
          <p:cNvPr id="410" name="Google Shape;410;p20"/>
          <p:cNvSpPr txBox="1"/>
          <p:nvPr/>
        </p:nvSpPr>
        <p:spPr>
          <a:xfrm>
            <a:off x="3725575" y="2887082"/>
            <a:ext cx="1696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2"/>
                </a:solidFill>
                <a:latin typeface="Montserrat"/>
                <a:ea typeface="Montserrat"/>
                <a:cs typeface="Montserrat"/>
                <a:sym typeface="Montserrat"/>
              </a:rPr>
              <a:t>Lancer des campagnes automatiques </a:t>
            </a:r>
            <a:endParaRPr sz="1200">
              <a:solidFill>
                <a:schemeClr val="dk2"/>
              </a:solidFill>
              <a:latin typeface="Montserrat"/>
              <a:ea typeface="Montserrat"/>
              <a:cs typeface="Montserrat"/>
              <a:sym typeface="Montserrat"/>
            </a:endParaRPr>
          </a:p>
          <a:p>
            <a:pPr indent="0" lvl="0" marL="0" rtl="0" algn="ctr">
              <a:spcBef>
                <a:spcPts val="0"/>
              </a:spcBef>
              <a:spcAft>
                <a:spcPts val="0"/>
              </a:spcAft>
              <a:buNone/>
            </a:pPr>
            <a:r>
              <a:rPr lang="fr" sz="1200">
                <a:solidFill>
                  <a:schemeClr val="dk2"/>
                </a:solidFill>
                <a:latin typeface="Montserrat"/>
                <a:ea typeface="Montserrat"/>
                <a:cs typeface="Montserrat"/>
                <a:sym typeface="Montserrat"/>
              </a:rPr>
              <a:t>et manuelles</a:t>
            </a:r>
            <a:endParaRPr sz="1200">
              <a:solidFill>
                <a:schemeClr val="dk2"/>
              </a:solidFill>
              <a:latin typeface="Montserrat"/>
              <a:ea typeface="Montserrat"/>
              <a:cs typeface="Montserrat"/>
              <a:sym typeface="Montserrat"/>
            </a:endParaRPr>
          </a:p>
        </p:txBody>
      </p:sp>
      <p:sp>
        <p:nvSpPr>
          <p:cNvPr id="411" name="Google Shape;411;p20"/>
          <p:cNvSpPr txBox="1"/>
          <p:nvPr/>
        </p:nvSpPr>
        <p:spPr>
          <a:xfrm>
            <a:off x="5486225" y="2887082"/>
            <a:ext cx="16965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2"/>
                </a:solidFill>
                <a:latin typeface="Montserrat"/>
                <a:ea typeface="Montserrat"/>
                <a:cs typeface="Montserrat"/>
                <a:sym typeface="Montserrat"/>
              </a:rPr>
              <a:t>Analyser les meilleurs mots-clés des campagnes en ciblage auto. Pour les intégrer dans les campagnes en ciblage manuel. </a:t>
            </a:r>
            <a:endParaRPr sz="1200">
              <a:solidFill>
                <a:schemeClr val="dk2"/>
              </a:solidFill>
              <a:latin typeface="Montserrat"/>
              <a:ea typeface="Montserrat"/>
              <a:cs typeface="Montserrat"/>
              <a:sym typeface="Montserrat"/>
            </a:endParaRPr>
          </a:p>
        </p:txBody>
      </p:sp>
      <p:sp>
        <p:nvSpPr>
          <p:cNvPr id="412" name="Google Shape;412;p20"/>
          <p:cNvSpPr txBox="1"/>
          <p:nvPr/>
        </p:nvSpPr>
        <p:spPr>
          <a:xfrm>
            <a:off x="7246875" y="2887082"/>
            <a:ext cx="16965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2"/>
                </a:solidFill>
                <a:latin typeface="Montserrat"/>
                <a:ea typeface="Montserrat"/>
                <a:cs typeface="Montserrat"/>
                <a:sym typeface="Montserrat"/>
              </a:rPr>
              <a:t>Ajuster les coûts des campagnes manuelles &amp; diminuer le budget sur les campagnes auto.</a:t>
            </a:r>
            <a:endParaRPr sz="1200">
              <a:solidFill>
                <a:schemeClr val="dk2"/>
              </a:solidFill>
              <a:latin typeface="Montserrat"/>
              <a:ea typeface="Montserrat"/>
              <a:cs typeface="Montserrat"/>
              <a:sym typeface="Montserrat"/>
            </a:endParaRPr>
          </a:p>
        </p:txBody>
      </p:sp>
      <p:pic>
        <p:nvPicPr>
          <p:cNvPr id="413" name="Google Shape;413;p20"/>
          <p:cNvPicPr preferRelativeResize="0"/>
          <p:nvPr/>
        </p:nvPicPr>
        <p:blipFill>
          <a:blip r:embed="rId4">
            <a:alphaModFix/>
          </a:blip>
          <a:stretch>
            <a:fillRect/>
          </a:stretch>
        </p:blipFill>
        <p:spPr>
          <a:xfrm>
            <a:off x="143939" y="146650"/>
            <a:ext cx="500107" cy="440100"/>
          </a:xfrm>
          <a:prstGeom prst="rect">
            <a:avLst/>
          </a:prstGeom>
          <a:noFill/>
          <a:ln>
            <a:noFill/>
          </a:ln>
        </p:spPr>
      </p:pic>
      <p:sp>
        <p:nvSpPr>
          <p:cNvPr id="414" name="Google Shape;414;p20"/>
          <p:cNvSpPr txBox="1"/>
          <p:nvPr/>
        </p:nvSpPr>
        <p:spPr>
          <a:xfrm>
            <a:off x="291275" y="184700"/>
            <a:ext cx="64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Montserrat"/>
                <a:ea typeface="Montserrat"/>
                <a:cs typeface="Montserrat"/>
                <a:sym typeface="Montserrat"/>
              </a:rPr>
              <a:t>PHASE STRATÉGIQUE MÉDIA</a:t>
            </a:r>
            <a:endParaRPr b="1">
              <a:solidFill>
                <a:schemeClr val="dk1"/>
              </a:solidFill>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ère Slide Bizon (EN)">
  <p:cSld name="TITLE_2">
    <p:spTree>
      <p:nvGrpSpPr>
        <p:cNvPr id="19" name="Shape 19"/>
        <p:cNvGrpSpPr/>
        <p:nvPr/>
      </p:nvGrpSpPr>
      <p:grpSpPr>
        <a:xfrm>
          <a:off x="0" y="0"/>
          <a:ext cx="0" cy="0"/>
          <a:chOff x="0" y="0"/>
          <a:chExt cx="0" cy="0"/>
        </a:xfrm>
      </p:grpSpPr>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1" name="Google Shape;21;p3"/>
          <p:cNvPicPr preferRelativeResize="0"/>
          <p:nvPr/>
        </p:nvPicPr>
        <p:blipFill rotWithShape="1">
          <a:blip r:embed="rId2">
            <a:alphaModFix/>
          </a:blip>
          <a:srcRect b="1113" l="523" r="760" t="12598"/>
          <a:stretch/>
        </p:blipFill>
        <p:spPr>
          <a:xfrm>
            <a:off x="0" y="511150"/>
            <a:ext cx="9144000" cy="5223376"/>
          </a:xfrm>
          <a:prstGeom prst="rect">
            <a:avLst/>
          </a:prstGeom>
          <a:noFill/>
          <a:ln>
            <a:noFill/>
          </a:ln>
        </p:spPr>
      </p:pic>
      <p:sp>
        <p:nvSpPr>
          <p:cNvPr id="22" name="Google Shape;22;p3"/>
          <p:cNvSpPr txBox="1"/>
          <p:nvPr/>
        </p:nvSpPr>
        <p:spPr>
          <a:xfrm>
            <a:off x="442675" y="942525"/>
            <a:ext cx="3991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400">
                <a:solidFill>
                  <a:schemeClr val="dk1"/>
                </a:solidFill>
                <a:latin typeface="Montserrat"/>
                <a:ea typeface="Montserrat"/>
                <a:cs typeface="Montserrat"/>
                <a:sym typeface="Montserrat"/>
              </a:rPr>
              <a:t>We enable brands to perform on Amazon</a:t>
            </a:r>
            <a:endParaRPr b="1" sz="2400">
              <a:solidFill>
                <a:schemeClr val="dk1"/>
              </a:solidFill>
              <a:latin typeface="Montserrat"/>
              <a:ea typeface="Montserrat"/>
              <a:cs typeface="Montserrat"/>
              <a:sym typeface="Montserrat"/>
            </a:endParaRPr>
          </a:p>
          <a:p>
            <a:pPr indent="0" lvl="0" marL="0" rtl="0" algn="l">
              <a:spcBef>
                <a:spcPts val="0"/>
              </a:spcBef>
              <a:spcAft>
                <a:spcPts val="0"/>
              </a:spcAft>
              <a:buClr>
                <a:schemeClr val="accent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spcBef>
                <a:spcPts val="0"/>
              </a:spcBef>
              <a:spcAft>
                <a:spcPts val="0"/>
              </a:spcAft>
              <a:buClr>
                <a:schemeClr val="accent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400">
              <a:solidFill>
                <a:schemeClr val="dk1"/>
              </a:solidFill>
              <a:latin typeface="Montserrat"/>
              <a:ea typeface="Montserrat"/>
              <a:cs typeface="Montserrat"/>
              <a:sym typeface="Montserrat"/>
            </a:endParaRPr>
          </a:p>
        </p:txBody>
      </p:sp>
      <p:sp>
        <p:nvSpPr>
          <p:cNvPr id="23" name="Google Shape;23;p3"/>
          <p:cNvSpPr txBox="1"/>
          <p:nvPr/>
        </p:nvSpPr>
        <p:spPr>
          <a:xfrm>
            <a:off x="442675" y="2042550"/>
            <a:ext cx="3917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chemeClr val="dk2"/>
                </a:solidFill>
                <a:latin typeface="Montserrat"/>
                <a:ea typeface="Montserrat"/>
                <a:cs typeface="Montserrat"/>
                <a:sym typeface="Montserrat"/>
              </a:rPr>
              <a:t>Bizon is a Publicis Groupe agency, 100% dedicated to brand performance on Amazon. Since 2017, we've been putting all the necessary levers into action to write our clients' success stories on the platform.</a:t>
            </a:r>
            <a:endParaRPr sz="800">
              <a:solidFill>
                <a:schemeClr val="dk2"/>
              </a:solidFill>
              <a:latin typeface="Montserrat"/>
              <a:ea typeface="Montserrat"/>
              <a:cs typeface="Montserrat"/>
              <a:sym typeface="Montserrat"/>
            </a:endParaRPr>
          </a:p>
          <a:p>
            <a:pPr indent="0" lvl="0" marL="0" rtl="0" algn="l">
              <a:spcBef>
                <a:spcPts val="0"/>
              </a:spcBef>
              <a:spcAft>
                <a:spcPts val="0"/>
              </a:spcAft>
              <a:buClr>
                <a:schemeClr val="accent1"/>
              </a:buClr>
              <a:buSzPts val="1100"/>
              <a:buFont typeface="Arial"/>
              <a:buNone/>
            </a:pPr>
            <a:r>
              <a:t/>
            </a:r>
            <a:endParaRPr sz="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2"/>
              </a:solidFill>
              <a:latin typeface="Montserrat"/>
              <a:ea typeface="Montserrat"/>
              <a:cs typeface="Montserrat"/>
              <a:sym typeface="Montserrat"/>
            </a:endParaRPr>
          </a:p>
        </p:txBody>
      </p:sp>
      <p:cxnSp>
        <p:nvCxnSpPr>
          <p:cNvPr id="24" name="Google Shape;24;p3"/>
          <p:cNvCxnSpPr/>
          <p:nvPr/>
        </p:nvCxnSpPr>
        <p:spPr>
          <a:xfrm>
            <a:off x="543733" y="1925063"/>
            <a:ext cx="601500" cy="0"/>
          </a:xfrm>
          <a:prstGeom prst="straightConnector1">
            <a:avLst/>
          </a:prstGeom>
          <a:noFill/>
          <a:ln cap="flat" cmpd="sng" w="19050">
            <a:solidFill>
              <a:srgbClr val="FFC200"/>
            </a:solidFill>
            <a:prstDash val="solid"/>
            <a:round/>
            <a:headEnd len="med" w="med" type="none"/>
            <a:tailEnd len="med" w="med" type="none"/>
          </a:ln>
        </p:spPr>
      </p:cxnSp>
      <p:pic>
        <p:nvPicPr>
          <p:cNvPr id="25" name="Google Shape;25;p3"/>
          <p:cNvPicPr preferRelativeResize="0"/>
          <p:nvPr/>
        </p:nvPicPr>
        <p:blipFill>
          <a:blip r:embed="rId3">
            <a:alphaModFix/>
          </a:blip>
          <a:stretch>
            <a:fillRect/>
          </a:stretch>
        </p:blipFill>
        <p:spPr>
          <a:xfrm>
            <a:off x="543725" y="309300"/>
            <a:ext cx="1488751" cy="456600"/>
          </a:xfrm>
          <a:prstGeom prst="rect">
            <a:avLst/>
          </a:prstGeom>
          <a:noFill/>
          <a:ln>
            <a:noFill/>
          </a:ln>
        </p:spPr>
      </p:pic>
      <p:pic>
        <p:nvPicPr>
          <p:cNvPr id="26" name="Google Shape;26;p3"/>
          <p:cNvPicPr preferRelativeResize="0"/>
          <p:nvPr/>
        </p:nvPicPr>
        <p:blipFill rotWithShape="1">
          <a:blip r:embed="rId4">
            <a:alphaModFix/>
          </a:blip>
          <a:srcRect b="76074" l="10727" r="7573" t="10752"/>
          <a:stretch/>
        </p:blipFill>
        <p:spPr>
          <a:xfrm>
            <a:off x="1312738" y="2745876"/>
            <a:ext cx="836676" cy="134925"/>
          </a:xfrm>
          <a:prstGeom prst="rect">
            <a:avLst/>
          </a:prstGeom>
          <a:noFill/>
          <a:ln>
            <a:noFill/>
          </a:ln>
        </p:spPr>
      </p:pic>
      <p:pic>
        <p:nvPicPr>
          <p:cNvPr id="27" name="Google Shape;27;p3"/>
          <p:cNvPicPr preferRelativeResize="0"/>
          <p:nvPr/>
        </p:nvPicPr>
        <p:blipFill>
          <a:blip r:embed="rId5">
            <a:alphaModFix/>
          </a:blip>
          <a:stretch>
            <a:fillRect/>
          </a:stretch>
        </p:blipFill>
        <p:spPr>
          <a:xfrm>
            <a:off x="426775" y="2609975"/>
            <a:ext cx="836673" cy="6383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15" name="Shape 415"/>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416" name="Shape 4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ère Slide Client">
  <p:cSld name="TITLE_1">
    <p:spTree>
      <p:nvGrpSpPr>
        <p:cNvPr id="28" name="Shape 28"/>
        <p:cNvGrpSpPr/>
        <p:nvPr/>
      </p:nvGrpSpPr>
      <p:grpSpPr>
        <a:xfrm>
          <a:off x="0" y="0"/>
          <a:ext cx="0" cy="0"/>
          <a:chOff x="0" y="0"/>
          <a:chExt cx="0" cy="0"/>
        </a:xfrm>
      </p:grpSpPr>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0" name="Google Shape;30;p4"/>
          <p:cNvPicPr preferRelativeResize="0"/>
          <p:nvPr/>
        </p:nvPicPr>
        <p:blipFill rotWithShape="1">
          <a:blip r:embed="rId2">
            <a:alphaModFix/>
          </a:blip>
          <a:srcRect b="1113" l="523" r="760" t="12598"/>
          <a:stretch/>
        </p:blipFill>
        <p:spPr>
          <a:xfrm>
            <a:off x="0" y="511150"/>
            <a:ext cx="9144000" cy="5223376"/>
          </a:xfrm>
          <a:prstGeom prst="rect">
            <a:avLst/>
          </a:prstGeom>
          <a:noFill/>
          <a:ln>
            <a:noFill/>
          </a:ln>
        </p:spPr>
      </p:pic>
      <p:sp>
        <p:nvSpPr>
          <p:cNvPr id="31" name="Google Shape;31;p4"/>
          <p:cNvSpPr txBox="1"/>
          <p:nvPr/>
        </p:nvSpPr>
        <p:spPr>
          <a:xfrm>
            <a:off x="442675" y="837950"/>
            <a:ext cx="641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400">
                <a:solidFill>
                  <a:schemeClr val="dk1"/>
                </a:solidFill>
                <a:latin typeface="Montserrat"/>
                <a:ea typeface="Montserrat"/>
                <a:cs typeface="Montserrat"/>
                <a:sym typeface="Montserrat"/>
              </a:rPr>
              <a:t>Nous rendons les marques performantes sur Amazon</a:t>
            </a:r>
            <a:endParaRPr b="1" sz="2400">
              <a:solidFill>
                <a:schemeClr val="dk1"/>
              </a:solidFill>
              <a:latin typeface="Montserrat"/>
              <a:ea typeface="Montserrat"/>
              <a:cs typeface="Montserrat"/>
              <a:sym typeface="Montserrat"/>
            </a:endParaRPr>
          </a:p>
        </p:txBody>
      </p:sp>
      <p:cxnSp>
        <p:nvCxnSpPr>
          <p:cNvPr id="32" name="Google Shape;32;p4"/>
          <p:cNvCxnSpPr/>
          <p:nvPr/>
        </p:nvCxnSpPr>
        <p:spPr>
          <a:xfrm>
            <a:off x="543733" y="1820466"/>
            <a:ext cx="601500" cy="0"/>
          </a:xfrm>
          <a:prstGeom prst="straightConnector1">
            <a:avLst/>
          </a:prstGeom>
          <a:noFill/>
          <a:ln cap="flat" cmpd="sng" w="19050">
            <a:solidFill>
              <a:srgbClr val="FFC200"/>
            </a:solidFill>
            <a:prstDash val="solid"/>
            <a:round/>
            <a:headEnd len="med" w="med" type="none"/>
            <a:tailEnd len="med" w="med" type="none"/>
          </a:ln>
        </p:spPr>
      </p:cxnSp>
      <p:pic>
        <p:nvPicPr>
          <p:cNvPr id="33" name="Google Shape;33;p4"/>
          <p:cNvPicPr preferRelativeResize="0"/>
          <p:nvPr/>
        </p:nvPicPr>
        <p:blipFill>
          <a:blip r:embed="rId3">
            <a:alphaModFix/>
          </a:blip>
          <a:stretch>
            <a:fillRect/>
          </a:stretch>
        </p:blipFill>
        <p:spPr>
          <a:xfrm>
            <a:off x="543725" y="309300"/>
            <a:ext cx="1488751" cy="456600"/>
          </a:xfrm>
          <a:prstGeom prst="rect">
            <a:avLst/>
          </a:prstGeom>
          <a:noFill/>
          <a:ln>
            <a:noFill/>
          </a:ln>
        </p:spPr>
      </p:pic>
      <p:sp>
        <p:nvSpPr>
          <p:cNvPr id="34" name="Google Shape;34;p4"/>
          <p:cNvSpPr/>
          <p:nvPr/>
        </p:nvSpPr>
        <p:spPr>
          <a:xfrm>
            <a:off x="543725" y="2035150"/>
            <a:ext cx="1578600" cy="8079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5" name="Google Shape;35;p4"/>
          <p:cNvSpPr/>
          <p:nvPr/>
        </p:nvSpPr>
        <p:spPr>
          <a:xfrm>
            <a:off x="2569400" y="2035150"/>
            <a:ext cx="1578600" cy="8079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nvSpPr>
        <p:spPr>
          <a:xfrm>
            <a:off x="2149663" y="2169700"/>
            <a:ext cx="3924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300">
                <a:solidFill>
                  <a:schemeClr val="dk1"/>
                </a:solidFill>
                <a:latin typeface="Montserrat"/>
                <a:ea typeface="Montserrat"/>
                <a:cs typeface="Montserrat"/>
                <a:sym typeface="Montserrat"/>
              </a:rPr>
              <a:t>X</a:t>
            </a:r>
            <a:endParaRPr b="1" sz="2300">
              <a:solidFill>
                <a:schemeClr val="dk1"/>
              </a:solidFill>
              <a:latin typeface="Montserrat"/>
              <a:ea typeface="Montserrat"/>
              <a:cs typeface="Montserrat"/>
              <a:sym typeface="Montserrat"/>
            </a:endParaRPr>
          </a:p>
        </p:txBody>
      </p:sp>
      <p:pic>
        <p:nvPicPr>
          <p:cNvPr id="37" name="Google Shape;37;p4"/>
          <p:cNvPicPr preferRelativeResize="0"/>
          <p:nvPr/>
        </p:nvPicPr>
        <p:blipFill>
          <a:blip r:embed="rId4">
            <a:alphaModFix/>
          </a:blip>
          <a:stretch>
            <a:fillRect/>
          </a:stretch>
        </p:blipFill>
        <p:spPr>
          <a:xfrm>
            <a:off x="796776" y="2301976"/>
            <a:ext cx="1072475" cy="274225"/>
          </a:xfrm>
          <a:prstGeom prst="rect">
            <a:avLst/>
          </a:prstGeom>
          <a:noFill/>
          <a:ln>
            <a:noFill/>
          </a:ln>
        </p:spPr>
      </p:pic>
      <p:pic>
        <p:nvPicPr>
          <p:cNvPr id="38" name="Google Shape;38;p4"/>
          <p:cNvPicPr preferRelativeResize="0"/>
          <p:nvPr/>
        </p:nvPicPr>
        <p:blipFill rotWithShape="1">
          <a:blip r:embed="rId5">
            <a:alphaModFix/>
          </a:blip>
          <a:srcRect b="76074" l="10727" r="7573" t="10752"/>
          <a:stretch/>
        </p:blipFill>
        <p:spPr>
          <a:xfrm>
            <a:off x="1328625" y="3055376"/>
            <a:ext cx="836676" cy="134925"/>
          </a:xfrm>
          <a:prstGeom prst="rect">
            <a:avLst/>
          </a:prstGeom>
          <a:noFill/>
          <a:ln>
            <a:noFill/>
          </a:ln>
        </p:spPr>
      </p:pic>
      <p:pic>
        <p:nvPicPr>
          <p:cNvPr id="39" name="Google Shape;39;p4"/>
          <p:cNvPicPr preferRelativeResize="0"/>
          <p:nvPr/>
        </p:nvPicPr>
        <p:blipFill>
          <a:blip r:embed="rId6">
            <a:alphaModFix/>
          </a:blip>
          <a:stretch>
            <a:fillRect/>
          </a:stretch>
        </p:blipFill>
        <p:spPr>
          <a:xfrm>
            <a:off x="442663" y="2919475"/>
            <a:ext cx="836673" cy="6383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ère Slide Client (EN)">
  <p:cSld name="TITLE_1_2">
    <p:spTree>
      <p:nvGrpSpPr>
        <p:cNvPr id="40" name="Shape 40"/>
        <p:cNvGrpSpPr/>
        <p:nvPr/>
      </p:nvGrpSpPr>
      <p:grpSpPr>
        <a:xfrm>
          <a:off x="0" y="0"/>
          <a:ext cx="0" cy="0"/>
          <a:chOff x="0" y="0"/>
          <a:chExt cx="0" cy="0"/>
        </a:xfrm>
      </p:grpSpPr>
      <p:sp>
        <p:nvSpPr>
          <p:cNvPr id="41" name="Google Shape;4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2" name="Google Shape;42;p5"/>
          <p:cNvPicPr preferRelativeResize="0"/>
          <p:nvPr/>
        </p:nvPicPr>
        <p:blipFill rotWithShape="1">
          <a:blip r:embed="rId2">
            <a:alphaModFix/>
          </a:blip>
          <a:srcRect b="1113" l="523" r="760" t="12598"/>
          <a:stretch/>
        </p:blipFill>
        <p:spPr>
          <a:xfrm>
            <a:off x="0" y="511150"/>
            <a:ext cx="9144000" cy="5223376"/>
          </a:xfrm>
          <a:prstGeom prst="rect">
            <a:avLst/>
          </a:prstGeom>
          <a:noFill/>
          <a:ln>
            <a:noFill/>
          </a:ln>
        </p:spPr>
      </p:pic>
      <p:sp>
        <p:nvSpPr>
          <p:cNvPr id="43" name="Google Shape;43;p5"/>
          <p:cNvSpPr txBox="1"/>
          <p:nvPr/>
        </p:nvSpPr>
        <p:spPr>
          <a:xfrm>
            <a:off x="442675" y="837950"/>
            <a:ext cx="641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400">
                <a:solidFill>
                  <a:schemeClr val="dk1"/>
                </a:solidFill>
                <a:latin typeface="Montserrat"/>
                <a:ea typeface="Montserrat"/>
                <a:cs typeface="Montserrat"/>
                <a:sym typeface="Montserrat"/>
              </a:rPr>
              <a:t>We enable brands to </a:t>
            </a:r>
            <a:endParaRPr b="1" sz="2400">
              <a:solidFill>
                <a:schemeClr val="dk1"/>
              </a:solidFill>
              <a:latin typeface="Montserrat"/>
              <a:ea typeface="Montserrat"/>
              <a:cs typeface="Montserrat"/>
              <a:sym typeface="Montserrat"/>
            </a:endParaRPr>
          </a:p>
          <a:p>
            <a:pPr indent="0" lvl="0" marL="0" rtl="0" algn="l">
              <a:spcBef>
                <a:spcPts val="0"/>
              </a:spcBef>
              <a:spcAft>
                <a:spcPts val="0"/>
              </a:spcAft>
              <a:buClr>
                <a:schemeClr val="accent1"/>
              </a:buClr>
              <a:buSzPts val="1100"/>
              <a:buFont typeface="Arial"/>
              <a:buNone/>
            </a:pPr>
            <a:r>
              <a:rPr b="1" lang="fr" sz="2400">
                <a:solidFill>
                  <a:schemeClr val="dk1"/>
                </a:solidFill>
                <a:latin typeface="Montserrat"/>
                <a:ea typeface="Montserrat"/>
                <a:cs typeface="Montserrat"/>
                <a:sym typeface="Montserrat"/>
              </a:rPr>
              <a:t>perform on Amazon</a:t>
            </a:r>
            <a:endParaRPr sz="2400">
              <a:solidFill>
                <a:schemeClr val="dk1"/>
              </a:solidFill>
              <a:latin typeface="Montserrat SemiBold"/>
              <a:ea typeface="Montserrat SemiBold"/>
              <a:cs typeface="Montserrat SemiBold"/>
              <a:sym typeface="Montserrat SemiBold"/>
            </a:endParaRPr>
          </a:p>
        </p:txBody>
      </p:sp>
      <p:cxnSp>
        <p:nvCxnSpPr>
          <p:cNvPr id="44" name="Google Shape;44;p5"/>
          <p:cNvCxnSpPr/>
          <p:nvPr/>
        </p:nvCxnSpPr>
        <p:spPr>
          <a:xfrm>
            <a:off x="543733" y="1820466"/>
            <a:ext cx="601500" cy="0"/>
          </a:xfrm>
          <a:prstGeom prst="straightConnector1">
            <a:avLst/>
          </a:prstGeom>
          <a:noFill/>
          <a:ln cap="flat" cmpd="sng" w="19050">
            <a:solidFill>
              <a:srgbClr val="FFC200"/>
            </a:solidFill>
            <a:prstDash val="solid"/>
            <a:round/>
            <a:headEnd len="med" w="med" type="none"/>
            <a:tailEnd len="med" w="med" type="none"/>
          </a:ln>
        </p:spPr>
      </p:cxnSp>
      <p:pic>
        <p:nvPicPr>
          <p:cNvPr id="45" name="Google Shape;45;p5"/>
          <p:cNvPicPr preferRelativeResize="0"/>
          <p:nvPr/>
        </p:nvPicPr>
        <p:blipFill>
          <a:blip r:embed="rId3">
            <a:alphaModFix/>
          </a:blip>
          <a:stretch>
            <a:fillRect/>
          </a:stretch>
        </p:blipFill>
        <p:spPr>
          <a:xfrm>
            <a:off x="543725" y="309300"/>
            <a:ext cx="1488751" cy="456600"/>
          </a:xfrm>
          <a:prstGeom prst="rect">
            <a:avLst/>
          </a:prstGeom>
          <a:noFill/>
          <a:ln>
            <a:noFill/>
          </a:ln>
        </p:spPr>
      </p:pic>
      <p:sp>
        <p:nvSpPr>
          <p:cNvPr id="46" name="Google Shape;46;p5"/>
          <p:cNvSpPr/>
          <p:nvPr/>
        </p:nvSpPr>
        <p:spPr>
          <a:xfrm>
            <a:off x="543725" y="2035150"/>
            <a:ext cx="1578600" cy="8079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47" name="Google Shape;47;p5"/>
          <p:cNvSpPr/>
          <p:nvPr/>
        </p:nvSpPr>
        <p:spPr>
          <a:xfrm>
            <a:off x="2569400" y="2035150"/>
            <a:ext cx="1578600" cy="8079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txBox="1"/>
          <p:nvPr/>
        </p:nvSpPr>
        <p:spPr>
          <a:xfrm>
            <a:off x="2149663" y="2169700"/>
            <a:ext cx="3924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300">
                <a:solidFill>
                  <a:schemeClr val="dk1"/>
                </a:solidFill>
                <a:latin typeface="Montserrat"/>
                <a:ea typeface="Montserrat"/>
                <a:cs typeface="Montserrat"/>
                <a:sym typeface="Montserrat"/>
              </a:rPr>
              <a:t>X</a:t>
            </a:r>
            <a:endParaRPr b="1" sz="2300">
              <a:solidFill>
                <a:schemeClr val="dk1"/>
              </a:solidFill>
              <a:latin typeface="Montserrat"/>
              <a:ea typeface="Montserrat"/>
              <a:cs typeface="Montserrat"/>
              <a:sym typeface="Montserrat"/>
            </a:endParaRPr>
          </a:p>
        </p:txBody>
      </p:sp>
      <p:pic>
        <p:nvPicPr>
          <p:cNvPr id="49" name="Google Shape;49;p5"/>
          <p:cNvPicPr preferRelativeResize="0"/>
          <p:nvPr/>
        </p:nvPicPr>
        <p:blipFill>
          <a:blip r:embed="rId4">
            <a:alphaModFix/>
          </a:blip>
          <a:stretch>
            <a:fillRect/>
          </a:stretch>
        </p:blipFill>
        <p:spPr>
          <a:xfrm>
            <a:off x="796776" y="2301976"/>
            <a:ext cx="1072475" cy="274225"/>
          </a:xfrm>
          <a:prstGeom prst="rect">
            <a:avLst/>
          </a:prstGeom>
          <a:noFill/>
          <a:ln>
            <a:noFill/>
          </a:ln>
        </p:spPr>
      </p:pic>
      <p:pic>
        <p:nvPicPr>
          <p:cNvPr id="50" name="Google Shape;50;p5"/>
          <p:cNvPicPr preferRelativeResize="0"/>
          <p:nvPr/>
        </p:nvPicPr>
        <p:blipFill rotWithShape="1">
          <a:blip r:embed="rId5">
            <a:alphaModFix/>
          </a:blip>
          <a:srcRect b="76074" l="10727" r="7573" t="10752"/>
          <a:stretch/>
        </p:blipFill>
        <p:spPr>
          <a:xfrm>
            <a:off x="1328625" y="3055376"/>
            <a:ext cx="836676" cy="134925"/>
          </a:xfrm>
          <a:prstGeom prst="rect">
            <a:avLst/>
          </a:prstGeom>
          <a:noFill/>
          <a:ln>
            <a:noFill/>
          </a:ln>
        </p:spPr>
      </p:pic>
      <p:pic>
        <p:nvPicPr>
          <p:cNvPr id="51" name="Google Shape;51;p5"/>
          <p:cNvPicPr preferRelativeResize="0"/>
          <p:nvPr/>
        </p:nvPicPr>
        <p:blipFill>
          <a:blip r:embed="rId6">
            <a:alphaModFix/>
          </a:blip>
          <a:stretch>
            <a:fillRect/>
          </a:stretch>
        </p:blipFill>
        <p:spPr>
          <a:xfrm>
            <a:off x="442663" y="2919475"/>
            <a:ext cx="836673" cy="6383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Fin">
  <p:cSld name="TITLE_1_1">
    <p:spTree>
      <p:nvGrpSpPr>
        <p:cNvPr id="52" name="Shape 52"/>
        <p:cNvGrpSpPr/>
        <p:nvPr/>
      </p:nvGrpSpPr>
      <p:grpSpPr>
        <a:xfrm>
          <a:off x="0" y="0"/>
          <a:ext cx="0" cy="0"/>
          <a:chOff x="0" y="0"/>
          <a:chExt cx="0" cy="0"/>
        </a:xfrm>
      </p:grpSpPr>
      <p:sp>
        <p:nvSpPr>
          <p:cNvPr id="53" name="Google Shape;5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54" name="Google Shape;54;p6"/>
          <p:cNvPicPr preferRelativeResize="0"/>
          <p:nvPr/>
        </p:nvPicPr>
        <p:blipFill rotWithShape="1">
          <a:blip r:embed="rId2">
            <a:alphaModFix/>
          </a:blip>
          <a:srcRect b="1113" l="523" r="760" t="12598"/>
          <a:stretch/>
        </p:blipFill>
        <p:spPr>
          <a:xfrm>
            <a:off x="0" y="511150"/>
            <a:ext cx="9144000" cy="5223376"/>
          </a:xfrm>
          <a:prstGeom prst="rect">
            <a:avLst/>
          </a:prstGeom>
          <a:noFill/>
          <a:ln>
            <a:noFill/>
          </a:ln>
        </p:spPr>
      </p:pic>
      <p:cxnSp>
        <p:nvCxnSpPr>
          <p:cNvPr id="55" name="Google Shape;55;p6"/>
          <p:cNvCxnSpPr/>
          <p:nvPr/>
        </p:nvCxnSpPr>
        <p:spPr>
          <a:xfrm>
            <a:off x="543708" y="1565845"/>
            <a:ext cx="601500" cy="0"/>
          </a:xfrm>
          <a:prstGeom prst="straightConnector1">
            <a:avLst/>
          </a:prstGeom>
          <a:noFill/>
          <a:ln cap="flat" cmpd="sng" w="19050">
            <a:solidFill>
              <a:srgbClr val="FFC200"/>
            </a:solidFill>
            <a:prstDash val="solid"/>
            <a:round/>
            <a:headEnd len="med" w="med" type="none"/>
            <a:tailEnd len="med" w="med" type="none"/>
          </a:ln>
        </p:spPr>
      </p:cxnSp>
      <p:pic>
        <p:nvPicPr>
          <p:cNvPr id="56" name="Google Shape;56;p6"/>
          <p:cNvPicPr preferRelativeResize="0"/>
          <p:nvPr/>
        </p:nvPicPr>
        <p:blipFill>
          <a:blip r:embed="rId3">
            <a:alphaModFix/>
          </a:blip>
          <a:stretch>
            <a:fillRect/>
          </a:stretch>
        </p:blipFill>
        <p:spPr>
          <a:xfrm>
            <a:off x="6860875" y="261950"/>
            <a:ext cx="2016150" cy="618349"/>
          </a:xfrm>
          <a:prstGeom prst="rect">
            <a:avLst/>
          </a:prstGeom>
          <a:noFill/>
          <a:ln>
            <a:noFill/>
          </a:ln>
        </p:spPr>
      </p:pic>
      <p:sp>
        <p:nvSpPr>
          <p:cNvPr id="57" name="Google Shape;57;p6"/>
          <p:cNvSpPr txBox="1"/>
          <p:nvPr/>
        </p:nvSpPr>
        <p:spPr>
          <a:xfrm>
            <a:off x="442675" y="406079"/>
            <a:ext cx="6418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dk1"/>
                </a:solidFill>
                <a:latin typeface="Montserrat SemiBold"/>
                <a:ea typeface="Montserrat SemiBold"/>
                <a:cs typeface="Montserrat SemiBold"/>
                <a:sym typeface="Montserrat SemiBold"/>
              </a:rPr>
              <a:t>Merci pour votre attention</a:t>
            </a:r>
            <a:endParaRPr sz="2000">
              <a:solidFill>
                <a:schemeClr val="dk1"/>
              </a:solidFill>
              <a:latin typeface="Montserrat SemiBold"/>
              <a:ea typeface="Montserrat SemiBold"/>
              <a:cs typeface="Montserrat SemiBold"/>
              <a:sym typeface="Montserrat SemiBold"/>
            </a:endParaRPr>
          </a:p>
        </p:txBody>
      </p:sp>
      <p:sp>
        <p:nvSpPr>
          <p:cNvPr id="58" name="Google Shape;58;p6"/>
          <p:cNvSpPr txBox="1"/>
          <p:nvPr/>
        </p:nvSpPr>
        <p:spPr>
          <a:xfrm>
            <a:off x="442675" y="818325"/>
            <a:ext cx="404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latin typeface="Montserrat"/>
                <a:ea typeface="Montserrat"/>
                <a:cs typeface="Montserrat"/>
                <a:sym typeface="Montserrat"/>
              </a:rPr>
              <a:t>Si vous avez la moindre question concernant cette présentation, n’hésitez pas à nous contacter :</a:t>
            </a:r>
            <a:endParaRPr sz="1200">
              <a:solidFill>
                <a:schemeClr val="dk2"/>
              </a:solidFill>
              <a:latin typeface="Montserrat"/>
              <a:ea typeface="Montserrat"/>
              <a:cs typeface="Montserrat"/>
              <a:sym typeface="Montserrat"/>
            </a:endParaRPr>
          </a:p>
        </p:txBody>
      </p:sp>
      <p:pic>
        <p:nvPicPr>
          <p:cNvPr id="59" name="Google Shape;59;p6">
            <a:hlinkClick r:id="rId4"/>
          </p:cNvPr>
          <p:cNvPicPr preferRelativeResize="0"/>
          <p:nvPr/>
        </p:nvPicPr>
        <p:blipFill>
          <a:blip r:embed="rId5">
            <a:alphaModFix/>
          </a:blip>
          <a:stretch>
            <a:fillRect/>
          </a:stretch>
        </p:blipFill>
        <p:spPr>
          <a:xfrm>
            <a:off x="543712" y="3265405"/>
            <a:ext cx="252000" cy="252000"/>
          </a:xfrm>
          <a:prstGeom prst="rect">
            <a:avLst/>
          </a:prstGeom>
          <a:noFill/>
          <a:ln>
            <a:noFill/>
          </a:ln>
        </p:spPr>
      </p:pic>
      <p:pic>
        <p:nvPicPr>
          <p:cNvPr id="60" name="Google Shape;60;p6">
            <a:hlinkClick r:id="rId6"/>
          </p:cNvPr>
          <p:cNvPicPr preferRelativeResize="0"/>
          <p:nvPr/>
        </p:nvPicPr>
        <p:blipFill>
          <a:blip r:embed="rId7">
            <a:alphaModFix/>
          </a:blip>
          <a:stretch>
            <a:fillRect/>
          </a:stretch>
        </p:blipFill>
        <p:spPr>
          <a:xfrm>
            <a:off x="1384800" y="3260605"/>
            <a:ext cx="252000" cy="252000"/>
          </a:xfrm>
          <a:prstGeom prst="rect">
            <a:avLst/>
          </a:prstGeom>
          <a:noFill/>
          <a:ln>
            <a:noFill/>
          </a:ln>
        </p:spPr>
      </p:pic>
      <p:pic>
        <p:nvPicPr>
          <p:cNvPr id="61" name="Google Shape;61;p6">
            <a:hlinkClick r:id="rId8"/>
          </p:cNvPr>
          <p:cNvPicPr preferRelativeResize="0"/>
          <p:nvPr/>
        </p:nvPicPr>
        <p:blipFill>
          <a:blip r:embed="rId9">
            <a:alphaModFix/>
          </a:blip>
          <a:stretch>
            <a:fillRect/>
          </a:stretch>
        </p:blipFill>
        <p:spPr>
          <a:xfrm>
            <a:off x="976150" y="3260605"/>
            <a:ext cx="252000" cy="252000"/>
          </a:xfrm>
          <a:prstGeom prst="rect">
            <a:avLst/>
          </a:prstGeom>
          <a:noFill/>
          <a:ln>
            <a:noFill/>
          </a:ln>
        </p:spPr>
      </p:pic>
      <p:sp>
        <p:nvSpPr>
          <p:cNvPr id="62" name="Google Shape;62;p6"/>
          <p:cNvSpPr/>
          <p:nvPr/>
        </p:nvSpPr>
        <p:spPr>
          <a:xfrm>
            <a:off x="543701" y="2250006"/>
            <a:ext cx="251998" cy="162426"/>
          </a:xfrm>
          <a:custGeom>
            <a:rect b="b" l="l" r="r" t="t"/>
            <a:pathLst>
              <a:path extrusionOk="0" h="12456" w="19325">
                <a:moveTo>
                  <a:pt x="17057" y="1133"/>
                </a:moveTo>
                <a:lnTo>
                  <a:pt x="9662" y="6652"/>
                </a:lnTo>
                <a:lnTo>
                  <a:pt x="2268" y="1133"/>
                </a:lnTo>
                <a:close/>
                <a:moveTo>
                  <a:pt x="18192" y="1697"/>
                </a:moveTo>
                <a:lnTo>
                  <a:pt x="18192" y="10756"/>
                </a:lnTo>
                <a:cubicBezTo>
                  <a:pt x="18192" y="11070"/>
                  <a:pt x="17939" y="11323"/>
                  <a:pt x="17628" y="11323"/>
                </a:cubicBezTo>
                <a:lnTo>
                  <a:pt x="1700" y="11323"/>
                </a:lnTo>
                <a:cubicBezTo>
                  <a:pt x="1386" y="11323"/>
                  <a:pt x="1132" y="11070"/>
                  <a:pt x="1132" y="10756"/>
                </a:cubicBezTo>
                <a:lnTo>
                  <a:pt x="1132" y="1697"/>
                </a:lnTo>
                <a:lnTo>
                  <a:pt x="9324" y="7812"/>
                </a:lnTo>
                <a:cubicBezTo>
                  <a:pt x="9424" y="7887"/>
                  <a:pt x="9543" y="7925"/>
                  <a:pt x="9663" y="7925"/>
                </a:cubicBezTo>
                <a:cubicBezTo>
                  <a:pt x="9782" y="7925"/>
                  <a:pt x="9902" y="7887"/>
                  <a:pt x="10004" y="7812"/>
                </a:cubicBezTo>
                <a:lnTo>
                  <a:pt x="18192" y="1697"/>
                </a:lnTo>
                <a:close/>
                <a:moveTo>
                  <a:pt x="1688" y="0"/>
                </a:moveTo>
                <a:cubicBezTo>
                  <a:pt x="1287" y="0"/>
                  <a:pt x="900" y="145"/>
                  <a:pt x="598" y="405"/>
                </a:cubicBezTo>
                <a:cubicBezTo>
                  <a:pt x="583" y="417"/>
                  <a:pt x="571" y="429"/>
                  <a:pt x="556" y="444"/>
                </a:cubicBezTo>
                <a:cubicBezTo>
                  <a:pt x="202" y="764"/>
                  <a:pt x="0" y="1220"/>
                  <a:pt x="0" y="1697"/>
                </a:cubicBezTo>
                <a:lnTo>
                  <a:pt x="0" y="10756"/>
                </a:lnTo>
                <a:cubicBezTo>
                  <a:pt x="0" y="11695"/>
                  <a:pt x="761" y="12453"/>
                  <a:pt x="1700" y="12456"/>
                </a:cubicBezTo>
                <a:lnTo>
                  <a:pt x="17628" y="12456"/>
                </a:lnTo>
                <a:cubicBezTo>
                  <a:pt x="18564" y="12453"/>
                  <a:pt x="19325" y="11695"/>
                  <a:pt x="19325" y="10756"/>
                </a:cubicBezTo>
                <a:lnTo>
                  <a:pt x="19325" y="1697"/>
                </a:lnTo>
                <a:cubicBezTo>
                  <a:pt x="19325" y="1220"/>
                  <a:pt x="19122" y="764"/>
                  <a:pt x="18769" y="441"/>
                </a:cubicBezTo>
                <a:cubicBezTo>
                  <a:pt x="18757" y="429"/>
                  <a:pt x="18742" y="417"/>
                  <a:pt x="18727" y="405"/>
                </a:cubicBezTo>
                <a:cubicBezTo>
                  <a:pt x="18422" y="145"/>
                  <a:pt x="18037" y="0"/>
                  <a:pt x="17640" y="0"/>
                </a:cubicBezTo>
                <a:cubicBezTo>
                  <a:pt x="17636" y="0"/>
                  <a:pt x="17632" y="0"/>
                  <a:pt x="17628" y="1"/>
                </a:cubicBezTo>
                <a:lnTo>
                  <a:pt x="1700" y="1"/>
                </a:lnTo>
                <a:cubicBezTo>
                  <a:pt x="1696" y="0"/>
                  <a:pt x="1692" y="0"/>
                  <a:pt x="168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3" name="Google Shape;63;p6"/>
          <p:cNvSpPr/>
          <p:nvPr/>
        </p:nvSpPr>
        <p:spPr>
          <a:xfrm>
            <a:off x="538719" y="2650456"/>
            <a:ext cx="261961" cy="251972"/>
          </a:xfrm>
          <a:custGeom>
            <a:rect b="b" l="l" r="r" t="t"/>
            <a:pathLst>
              <a:path extrusionOk="0" h="19323" w="20089">
                <a:moveTo>
                  <a:pt x="4477" y="1134"/>
                </a:moveTo>
                <a:cubicBezTo>
                  <a:pt x="4624" y="1134"/>
                  <a:pt x="4765" y="1194"/>
                  <a:pt x="4868" y="1300"/>
                </a:cubicBezTo>
                <a:lnTo>
                  <a:pt x="7268" y="3694"/>
                </a:lnTo>
                <a:cubicBezTo>
                  <a:pt x="7489" y="3915"/>
                  <a:pt x="7489" y="4271"/>
                  <a:pt x="7268" y="4494"/>
                </a:cubicBezTo>
                <a:lnTo>
                  <a:pt x="6870" y="4893"/>
                </a:lnTo>
                <a:lnTo>
                  <a:pt x="3669" y="1692"/>
                </a:lnTo>
                <a:lnTo>
                  <a:pt x="4068" y="1300"/>
                </a:lnTo>
                <a:cubicBezTo>
                  <a:pt x="4173" y="1191"/>
                  <a:pt x="4315" y="1134"/>
                  <a:pt x="4466" y="1134"/>
                </a:cubicBezTo>
                <a:cubicBezTo>
                  <a:pt x="4470" y="1134"/>
                  <a:pt x="4473" y="1134"/>
                  <a:pt x="4477" y="1134"/>
                </a:cubicBezTo>
                <a:close/>
                <a:moveTo>
                  <a:pt x="15822" y="12484"/>
                </a:moveTo>
                <a:cubicBezTo>
                  <a:pt x="15973" y="12484"/>
                  <a:pt x="16118" y="12544"/>
                  <a:pt x="16224" y="12650"/>
                </a:cubicBezTo>
                <a:lnTo>
                  <a:pt x="18624" y="15053"/>
                </a:lnTo>
                <a:cubicBezTo>
                  <a:pt x="18845" y="15274"/>
                  <a:pt x="18845" y="15633"/>
                  <a:pt x="18624" y="15854"/>
                </a:cubicBezTo>
                <a:lnTo>
                  <a:pt x="18226" y="16255"/>
                </a:lnTo>
                <a:lnTo>
                  <a:pt x="15022" y="13051"/>
                </a:lnTo>
                <a:lnTo>
                  <a:pt x="15421" y="12650"/>
                </a:lnTo>
                <a:cubicBezTo>
                  <a:pt x="15526" y="12544"/>
                  <a:pt x="15671" y="12484"/>
                  <a:pt x="15822" y="12484"/>
                </a:cubicBezTo>
                <a:close/>
                <a:moveTo>
                  <a:pt x="2881" y="2508"/>
                </a:moveTo>
                <a:lnTo>
                  <a:pt x="6073" y="5699"/>
                </a:lnTo>
                <a:cubicBezTo>
                  <a:pt x="5227" y="6656"/>
                  <a:pt x="5275" y="8103"/>
                  <a:pt x="6175" y="9005"/>
                </a:cubicBezTo>
                <a:lnTo>
                  <a:pt x="10910" y="13743"/>
                </a:lnTo>
                <a:cubicBezTo>
                  <a:pt x="11379" y="14214"/>
                  <a:pt x="11998" y="14451"/>
                  <a:pt x="12618" y="14451"/>
                </a:cubicBezTo>
                <a:cubicBezTo>
                  <a:pt x="13188" y="14451"/>
                  <a:pt x="13758" y="14252"/>
                  <a:pt x="14216" y="13849"/>
                </a:cubicBezTo>
                <a:lnTo>
                  <a:pt x="17408" y="17040"/>
                </a:lnTo>
                <a:cubicBezTo>
                  <a:pt x="16480" y="17810"/>
                  <a:pt x="15350" y="18190"/>
                  <a:pt x="14222" y="18190"/>
                </a:cubicBezTo>
                <a:cubicBezTo>
                  <a:pt x="12939" y="18190"/>
                  <a:pt x="11660" y="17697"/>
                  <a:pt x="10689" y="16726"/>
                </a:cubicBezTo>
                <a:lnTo>
                  <a:pt x="10692" y="16726"/>
                </a:lnTo>
                <a:lnTo>
                  <a:pt x="3192" y="9226"/>
                </a:lnTo>
                <a:cubicBezTo>
                  <a:pt x="1371" y="7402"/>
                  <a:pt x="1235" y="4491"/>
                  <a:pt x="2881" y="2508"/>
                </a:cubicBezTo>
                <a:close/>
                <a:moveTo>
                  <a:pt x="4468" y="1"/>
                </a:moveTo>
                <a:cubicBezTo>
                  <a:pt x="4034" y="1"/>
                  <a:pt x="3600" y="166"/>
                  <a:pt x="3267" y="497"/>
                </a:cubicBezTo>
                <a:lnTo>
                  <a:pt x="2473" y="1285"/>
                </a:lnTo>
                <a:lnTo>
                  <a:pt x="2464" y="1294"/>
                </a:lnTo>
                <a:lnTo>
                  <a:pt x="2458" y="1300"/>
                </a:lnTo>
                <a:lnTo>
                  <a:pt x="2392" y="1366"/>
                </a:lnTo>
                <a:cubicBezTo>
                  <a:pt x="0" y="3758"/>
                  <a:pt x="0" y="7635"/>
                  <a:pt x="2392" y="10026"/>
                </a:cubicBezTo>
                <a:lnTo>
                  <a:pt x="9889" y="17529"/>
                </a:lnTo>
                <a:cubicBezTo>
                  <a:pt x="11086" y="18725"/>
                  <a:pt x="12654" y="19323"/>
                  <a:pt x="14222" y="19323"/>
                </a:cubicBezTo>
                <a:cubicBezTo>
                  <a:pt x="15789" y="19323"/>
                  <a:pt x="17356" y="18725"/>
                  <a:pt x="18552" y="17529"/>
                </a:cubicBezTo>
                <a:lnTo>
                  <a:pt x="18624" y="17457"/>
                </a:lnTo>
                <a:lnTo>
                  <a:pt x="19425" y="16657"/>
                </a:lnTo>
                <a:cubicBezTo>
                  <a:pt x="20089" y="15992"/>
                  <a:pt x="20089" y="14917"/>
                  <a:pt x="19425" y="14253"/>
                </a:cubicBezTo>
                <a:lnTo>
                  <a:pt x="17024" y="11850"/>
                </a:lnTo>
                <a:cubicBezTo>
                  <a:pt x="16692" y="11518"/>
                  <a:pt x="16257" y="11352"/>
                  <a:pt x="15822" y="11352"/>
                </a:cubicBezTo>
                <a:cubicBezTo>
                  <a:pt x="15388" y="11352"/>
                  <a:pt x="14953" y="11518"/>
                  <a:pt x="14621" y="11850"/>
                </a:cubicBezTo>
                <a:lnTo>
                  <a:pt x="13820" y="12650"/>
                </a:lnTo>
                <a:lnTo>
                  <a:pt x="13531" y="12943"/>
                </a:lnTo>
                <a:cubicBezTo>
                  <a:pt x="13278" y="13193"/>
                  <a:pt x="12949" y="13319"/>
                  <a:pt x="12620" y="13319"/>
                </a:cubicBezTo>
                <a:cubicBezTo>
                  <a:pt x="12291" y="13319"/>
                  <a:pt x="11962" y="13193"/>
                  <a:pt x="11710" y="12943"/>
                </a:cubicBezTo>
                <a:lnTo>
                  <a:pt x="6978" y="8205"/>
                </a:lnTo>
                <a:cubicBezTo>
                  <a:pt x="6474" y="7704"/>
                  <a:pt x="6474" y="6889"/>
                  <a:pt x="6978" y="6385"/>
                </a:cubicBezTo>
                <a:lnTo>
                  <a:pt x="7268" y="6095"/>
                </a:lnTo>
                <a:lnTo>
                  <a:pt x="8068" y="5294"/>
                </a:lnTo>
                <a:cubicBezTo>
                  <a:pt x="8733" y="4630"/>
                  <a:pt x="8733" y="3555"/>
                  <a:pt x="8068" y="2891"/>
                </a:cubicBezTo>
                <a:lnTo>
                  <a:pt x="5668" y="497"/>
                </a:lnTo>
                <a:cubicBezTo>
                  <a:pt x="5336" y="166"/>
                  <a:pt x="4902" y="1"/>
                  <a:pt x="446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4" name="Google Shape;64;p6"/>
          <p:cNvSpPr/>
          <p:nvPr/>
        </p:nvSpPr>
        <p:spPr>
          <a:xfrm>
            <a:off x="543678" y="1769397"/>
            <a:ext cx="252050" cy="251998"/>
          </a:xfrm>
          <a:custGeom>
            <a:rect b="b" l="l" r="r" t="t"/>
            <a:pathLst>
              <a:path extrusionOk="0" h="19325" w="19329">
                <a:moveTo>
                  <a:pt x="9062" y="1229"/>
                </a:moveTo>
                <a:lnTo>
                  <a:pt x="9062" y="4539"/>
                </a:lnTo>
                <a:cubicBezTo>
                  <a:pt x="8470" y="4557"/>
                  <a:pt x="7885" y="4602"/>
                  <a:pt x="7311" y="4674"/>
                </a:cubicBezTo>
                <a:cubicBezTo>
                  <a:pt x="7223" y="4339"/>
                  <a:pt x="7036" y="4037"/>
                  <a:pt x="6773" y="3811"/>
                </a:cubicBezTo>
                <a:cubicBezTo>
                  <a:pt x="7392" y="2428"/>
                  <a:pt x="8211" y="1513"/>
                  <a:pt x="9062" y="1229"/>
                </a:cubicBezTo>
                <a:close/>
                <a:moveTo>
                  <a:pt x="10194" y="1226"/>
                </a:moveTo>
                <a:cubicBezTo>
                  <a:pt x="11278" y="1586"/>
                  <a:pt x="12272" y="2944"/>
                  <a:pt x="12912" y="4835"/>
                </a:cubicBezTo>
                <a:cubicBezTo>
                  <a:pt x="12015" y="4662"/>
                  <a:pt x="11106" y="4566"/>
                  <a:pt x="10194" y="4539"/>
                </a:cubicBezTo>
                <a:lnTo>
                  <a:pt x="10194" y="1226"/>
                </a:lnTo>
                <a:close/>
                <a:moveTo>
                  <a:pt x="5665" y="4530"/>
                </a:moveTo>
                <a:cubicBezTo>
                  <a:pt x="6170" y="4530"/>
                  <a:pt x="6423" y="5139"/>
                  <a:pt x="6067" y="5496"/>
                </a:cubicBezTo>
                <a:cubicBezTo>
                  <a:pt x="5950" y="5611"/>
                  <a:pt x="5808" y="5663"/>
                  <a:pt x="5669" y="5663"/>
                </a:cubicBezTo>
                <a:cubicBezTo>
                  <a:pt x="5378" y="5663"/>
                  <a:pt x="5101" y="5438"/>
                  <a:pt x="5101" y="5097"/>
                </a:cubicBezTo>
                <a:cubicBezTo>
                  <a:pt x="5101" y="4783"/>
                  <a:pt x="5351" y="4530"/>
                  <a:pt x="5665" y="4530"/>
                </a:cubicBezTo>
                <a:close/>
                <a:moveTo>
                  <a:pt x="6743" y="1643"/>
                </a:moveTo>
                <a:cubicBezTo>
                  <a:pt x="6363" y="2129"/>
                  <a:pt x="6019" y="2718"/>
                  <a:pt x="5717" y="3397"/>
                </a:cubicBezTo>
                <a:lnTo>
                  <a:pt x="5665" y="3397"/>
                </a:lnTo>
                <a:cubicBezTo>
                  <a:pt x="4578" y="3397"/>
                  <a:pt x="3769" y="4406"/>
                  <a:pt x="4008" y="5469"/>
                </a:cubicBezTo>
                <a:cubicBezTo>
                  <a:pt x="3075" y="5822"/>
                  <a:pt x="2277" y="6266"/>
                  <a:pt x="1646" y="6773"/>
                </a:cubicBezTo>
                <a:cubicBezTo>
                  <a:pt x="2507" y="4394"/>
                  <a:pt x="4373" y="2516"/>
                  <a:pt x="6743" y="1643"/>
                </a:cubicBezTo>
                <a:close/>
                <a:moveTo>
                  <a:pt x="12510" y="1631"/>
                </a:moveTo>
                <a:lnTo>
                  <a:pt x="12510" y="1631"/>
                </a:lnTo>
                <a:cubicBezTo>
                  <a:pt x="14926" y="2500"/>
                  <a:pt x="16828" y="4403"/>
                  <a:pt x="17698" y="6818"/>
                </a:cubicBezTo>
                <a:cubicBezTo>
                  <a:pt x="17269" y="6483"/>
                  <a:pt x="16810" y="6196"/>
                  <a:pt x="16327" y="5955"/>
                </a:cubicBezTo>
                <a:cubicBezTo>
                  <a:pt x="15645" y="5614"/>
                  <a:pt x="14932" y="5342"/>
                  <a:pt x="14195" y="5136"/>
                </a:cubicBezTo>
                <a:cubicBezTo>
                  <a:pt x="13933" y="4203"/>
                  <a:pt x="13585" y="3349"/>
                  <a:pt x="13169" y="2612"/>
                </a:cubicBezTo>
                <a:cubicBezTo>
                  <a:pt x="12975" y="2268"/>
                  <a:pt x="12755" y="1942"/>
                  <a:pt x="12510" y="1631"/>
                </a:cubicBezTo>
                <a:close/>
                <a:moveTo>
                  <a:pt x="4636" y="6444"/>
                </a:moveTo>
                <a:cubicBezTo>
                  <a:pt x="4684" y="6483"/>
                  <a:pt x="4738" y="6519"/>
                  <a:pt x="4793" y="6553"/>
                </a:cubicBezTo>
                <a:cubicBezTo>
                  <a:pt x="4651" y="7407"/>
                  <a:pt x="4566" y="8268"/>
                  <a:pt x="4542" y="9134"/>
                </a:cubicBezTo>
                <a:lnTo>
                  <a:pt x="1230" y="9134"/>
                </a:lnTo>
                <a:cubicBezTo>
                  <a:pt x="1568" y="8083"/>
                  <a:pt x="2821" y="7081"/>
                  <a:pt x="4636" y="6444"/>
                </a:cubicBezTo>
                <a:close/>
                <a:moveTo>
                  <a:pt x="9062" y="5674"/>
                </a:moveTo>
                <a:lnTo>
                  <a:pt x="9062" y="9134"/>
                </a:lnTo>
                <a:lnTo>
                  <a:pt x="5674" y="9134"/>
                </a:lnTo>
                <a:cubicBezTo>
                  <a:pt x="5698" y="8343"/>
                  <a:pt x="5774" y="7558"/>
                  <a:pt x="5904" y="6776"/>
                </a:cubicBezTo>
                <a:lnTo>
                  <a:pt x="5904" y="6779"/>
                </a:lnTo>
                <a:cubicBezTo>
                  <a:pt x="6462" y="6698"/>
                  <a:pt x="6949" y="6344"/>
                  <a:pt x="7196" y="5834"/>
                </a:cubicBezTo>
                <a:cubicBezTo>
                  <a:pt x="7815" y="5746"/>
                  <a:pt x="8437" y="5692"/>
                  <a:pt x="9062" y="5674"/>
                </a:cubicBezTo>
                <a:close/>
                <a:moveTo>
                  <a:pt x="10194" y="5671"/>
                </a:moveTo>
                <a:cubicBezTo>
                  <a:pt x="11227" y="5701"/>
                  <a:pt x="12257" y="5834"/>
                  <a:pt x="13265" y="6063"/>
                </a:cubicBezTo>
                <a:cubicBezTo>
                  <a:pt x="13422" y="6743"/>
                  <a:pt x="13534" y="7431"/>
                  <a:pt x="13597" y="8126"/>
                </a:cubicBezTo>
                <a:cubicBezTo>
                  <a:pt x="13144" y="8310"/>
                  <a:pt x="12794" y="8675"/>
                  <a:pt x="12631" y="9134"/>
                </a:cubicBezTo>
                <a:lnTo>
                  <a:pt x="10194" y="9134"/>
                </a:lnTo>
                <a:lnTo>
                  <a:pt x="10194" y="5671"/>
                </a:lnTo>
                <a:close/>
                <a:moveTo>
                  <a:pt x="14497" y="6417"/>
                </a:moveTo>
                <a:cubicBezTo>
                  <a:pt x="14950" y="6571"/>
                  <a:pt x="15391" y="6752"/>
                  <a:pt x="15817" y="6966"/>
                </a:cubicBezTo>
                <a:cubicBezTo>
                  <a:pt x="17037" y="7585"/>
                  <a:pt x="17837" y="8352"/>
                  <a:pt x="18099" y="9137"/>
                </a:cubicBezTo>
                <a:lnTo>
                  <a:pt x="15835" y="9134"/>
                </a:lnTo>
                <a:cubicBezTo>
                  <a:pt x="15654" y="8627"/>
                  <a:pt x="15243" y="8234"/>
                  <a:pt x="14730" y="8077"/>
                </a:cubicBezTo>
                <a:cubicBezTo>
                  <a:pt x="14678" y="7519"/>
                  <a:pt x="14603" y="6966"/>
                  <a:pt x="14497" y="6417"/>
                </a:cubicBezTo>
                <a:close/>
                <a:moveTo>
                  <a:pt x="14241" y="9137"/>
                </a:moveTo>
                <a:cubicBezTo>
                  <a:pt x="14555" y="9137"/>
                  <a:pt x="14808" y="9391"/>
                  <a:pt x="14808" y="9702"/>
                </a:cubicBezTo>
                <a:cubicBezTo>
                  <a:pt x="14808" y="10016"/>
                  <a:pt x="14555" y="10270"/>
                  <a:pt x="14241" y="10270"/>
                </a:cubicBezTo>
                <a:lnTo>
                  <a:pt x="14241" y="10267"/>
                </a:lnTo>
                <a:lnTo>
                  <a:pt x="14204" y="10267"/>
                </a:lnTo>
                <a:cubicBezTo>
                  <a:pt x="13902" y="10251"/>
                  <a:pt x="13667" y="10004"/>
                  <a:pt x="13667" y="9702"/>
                </a:cubicBezTo>
                <a:cubicBezTo>
                  <a:pt x="13667" y="9403"/>
                  <a:pt x="13899" y="9155"/>
                  <a:pt x="14195" y="9137"/>
                </a:cubicBezTo>
                <a:close/>
                <a:moveTo>
                  <a:pt x="18099" y="10270"/>
                </a:moveTo>
                <a:cubicBezTo>
                  <a:pt x="17861" y="10967"/>
                  <a:pt x="17194" y="11643"/>
                  <a:pt x="16161" y="12217"/>
                </a:cubicBezTo>
                <a:cubicBezTo>
                  <a:pt x="15632" y="12504"/>
                  <a:pt x="15080" y="12742"/>
                  <a:pt x="14506" y="12930"/>
                </a:cubicBezTo>
                <a:cubicBezTo>
                  <a:pt x="14606" y="12407"/>
                  <a:pt x="14678" y="11873"/>
                  <a:pt x="14730" y="11323"/>
                </a:cubicBezTo>
                <a:lnTo>
                  <a:pt x="14730" y="11326"/>
                </a:lnTo>
                <a:cubicBezTo>
                  <a:pt x="15243" y="11166"/>
                  <a:pt x="15654" y="10774"/>
                  <a:pt x="15835" y="10270"/>
                </a:cubicBezTo>
                <a:close/>
                <a:moveTo>
                  <a:pt x="4542" y="10267"/>
                </a:moveTo>
                <a:cubicBezTo>
                  <a:pt x="4566" y="11163"/>
                  <a:pt x="4660" y="12060"/>
                  <a:pt x="4820" y="12945"/>
                </a:cubicBezTo>
                <a:cubicBezTo>
                  <a:pt x="2927" y="12320"/>
                  <a:pt x="1583" y="11351"/>
                  <a:pt x="1230" y="10267"/>
                </a:cubicBezTo>
                <a:close/>
                <a:moveTo>
                  <a:pt x="9062" y="10267"/>
                </a:moveTo>
                <a:lnTo>
                  <a:pt x="9062" y="12628"/>
                </a:lnTo>
                <a:cubicBezTo>
                  <a:pt x="8603" y="12791"/>
                  <a:pt x="8238" y="13141"/>
                  <a:pt x="8054" y="13594"/>
                </a:cubicBezTo>
                <a:cubicBezTo>
                  <a:pt x="7377" y="13534"/>
                  <a:pt x="6707" y="13428"/>
                  <a:pt x="6046" y="13280"/>
                </a:cubicBezTo>
                <a:cubicBezTo>
                  <a:pt x="5828" y="12290"/>
                  <a:pt x="5702" y="11281"/>
                  <a:pt x="5674" y="10267"/>
                </a:cubicBezTo>
                <a:close/>
                <a:moveTo>
                  <a:pt x="12631" y="10267"/>
                </a:moveTo>
                <a:cubicBezTo>
                  <a:pt x="12794" y="10725"/>
                  <a:pt x="13144" y="11091"/>
                  <a:pt x="13597" y="11275"/>
                </a:cubicBezTo>
                <a:cubicBezTo>
                  <a:pt x="13534" y="11945"/>
                  <a:pt x="13431" y="12613"/>
                  <a:pt x="13280" y="13268"/>
                </a:cubicBezTo>
                <a:cubicBezTo>
                  <a:pt x="12595" y="13422"/>
                  <a:pt x="11900" y="13531"/>
                  <a:pt x="11203" y="13594"/>
                </a:cubicBezTo>
                <a:cubicBezTo>
                  <a:pt x="11019" y="13141"/>
                  <a:pt x="10653" y="12791"/>
                  <a:pt x="10194" y="12628"/>
                </a:cubicBezTo>
                <a:lnTo>
                  <a:pt x="10194" y="10267"/>
                </a:lnTo>
                <a:close/>
                <a:moveTo>
                  <a:pt x="9627" y="13678"/>
                </a:moveTo>
                <a:cubicBezTo>
                  <a:pt x="9923" y="13678"/>
                  <a:pt x="10170" y="13905"/>
                  <a:pt x="10191" y="14201"/>
                </a:cubicBezTo>
                <a:lnTo>
                  <a:pt x="10191" y="14231"/>
                </a:lnTo>
                <a:cubicBezTo>
                  <a:pt x="10191" y="14231"/>
                  <a:pt x="10191" y="14234"/>
                  <a:pt x="10191" y="14237"/>
                </a:cubicBezTo>
                <a:cubicBezTo>
                  <a:pt x="10188" y="14545"/>
                  <a:pt x="9938" y="14793"/>
                  <a:pt x="9630" y="14796"/>
                </a:cubicBezTo>
                <a:cubicBezTo>
                  <a:pt x="9319" y="14796"/>
                  <a:pt x="9065" y="14545"/>
                  <a:pt x="9062" y="14237"/>
                </a:cubicBezTo>
                <a:lnTo>
                  <a:pt x="9062" y="14231"/>
                </a:lnTo>
                <a:lnTo>
                  <a:pt x="9062" y="14201"/>
                </a:lnTo>
                <a:cubicBezTo>
                  <a:pt x="9083" y="13905"/>
                  <a:pt x="9331" y="13678"/>
                  <a:pt x="9627" y="13678"/>
                </a:cubicBezTo>
                <a:close/>
                <a:moveTo>
                  <a:pt x="1640" y="12579"/>
                </a:moveTo>
                <a:lnTo>
                  <a:pt x="1640" y="12579"/>
                </a:lnTo>
                <a:cubicBezTo>
                  <a:pt x="1936" y="12812"/>
                  <a:pt x="2250" y="13020"/>
                  <a:pt x="2579" y="13204"/>
                </a:cubicBezTo>
                <a:cubicBezTo>
                  <a:pt x="3313" y="13615"/>
                  <a:pt x="4168" y="13953"/>
                  <a:pt x="5110" y="14213"/>
                </a:cubicBezTo>
                <a:cubicBezTo>
                  <a:pt x="5496" y="15620"/>
                  <a:pt x="6061" y="16813"/>
                  <a:pt x="6752" y="17691"/>
                </a:cubicBezTo>
                <a:cubicBezTo>
                  <a:pt x="4373" y="16828"/>
                  <a:pt x="2501" y="14956"/>
                  <a:pt x="1640" y="12579"/>
                </a:cubicBezTo>
                <a:close/>
                <a:moveTo>
                  <a:pt x="17698" y="12555"/>
                </a:moveTo>
                <a:cubicBezTo>
                  <a:pt x="16837" y="14938"/>
                  <a:pt x="14932" y="16831"/>
                  <a:pt x="12535" y="17691"/>
                </a:cubicBezTo>
                <a:cubicBezTo>
                  <a:pt x="12770" y="17395"/>
                  <a:pt x="12981" y="17081"/>
                  <a:pt x="13169" y="16752"/>
                </a:cubicBezTo>
                <a:cubicBezTo>
                  <a:pt x="13594" y="16013"/>
                  <a:pt x="13945" y="15149"/>
                  <a:pt x="14213" y="14201"/>
                </a:cubicBezTo>
                <a:cubicBezTo>
                  <a:pt x="15140" y="13944"/>
                  <a:pt x="15986" y="13609"/>
                  <a:pt x="16713" y="13204"/>
                </a:cubicBezTo>
                <a:cubicBezTo>
                  <a:pt x="17058" y="13014"/>
                  <a:pt x="17387" y="12797"/>
                  <a:pt x="17698" y="12555"/>
                </a:cubicBezTo>
                <a:close/>
                <a:moveTo>
                  <a:pt x="6381" y="14503"/>
                </a:moveTo>
                <a:cubicBezTo>
                  <a:pt x="6906" y="14602"/>
                  <a:pt x="7450" y="14678"/>
                  <a:pt x="8005" y="14726"/>
                </a:cubicBezTo>
                <a:cubicBezTo>
                  <a:pt x="8162" y="15240"/>
                  <a:pt x="8555" y="15650"/>
                  <a:pt x="9062" y="15831"/>
                </a:cubicBezTo>
                <a:lnTo>
                  <a:pt x="9062" y="18096"/>
                </a:lnTo>
                <a:cubicBezTo>
                  <a:pt x="8286" y="17833"/>
                  <a:pt x="7531" y="17048"/>
                  <a:pt x="6933" y="15853"/>
                </a:cubicBezTo>
                <a:cubicBezTo>
                  <a:pt x="6716" y="15415"/>
                  <a:pt x="6532" y="14965"/>
                  <a:pt x="6381" y="14503"/>
                </a:cubicBezTo>
                <a:close/>
                <a:moveTo>
                  <a:pt x="12933" y="14497"/>
                </a:moveTo>
                <a:cubicBezTo>
                  <a:pt x="12740" y="15083"/>
                  <a:pt x="12486" y="15650"/>
                  <a:pt x="12184" y="16188"/>
                </a:cubicBezTo>
                <a:cubicBezTo>
                  <a:pt x="11595" y="17211"/>
                  <a:pt x="10904" y="17869"/>
                  <a:pt x="10194" y="18099"/>
                </a:cubicBezTo>
                <a:lnTo>
                  <a:pt x="10194" y="15831"/>
                </a:lnTo>
                <a:cubicBezTo>
                  <a:pt x="10702" y="15650"/>
                  <a:pt x="11094" y="15240"/>
                  <a:pt x="11251" y="14726"/>
                </a:cubicBezTo>
                <a:cubicBezTo>
                  <a:pt x="11828" y="14675"/>
                  <a:pt x="12390" y="14596"/>
                  <a:pt x="12933" y="14497"/>
                </a:cubicBezTo>
                <a:close/>
                <a:moveTo>
                  <a:pt x="9630" y="0"/>
                </a:moveTo>
                <a:cubicBezTo>
                  <a:pt x="7063" y="0"/>
                  <a:pt x="4645" y="1015"/>
                  <a:pt x="2821" y="2860"/>
                </a:cubicBezTo>
                <a:cubicBezTo>
                  <a:pt x="1012" y="4678"/>
                  <a:pt x="1" y="7138"/>
                  <a:pt x="4" y="9702"/>
                </a:cubicBezTo>
                <a:cubicBezTo>
                  <a:pt x="4" y="15016"/>
                  <a:pt x="4313" y="19325"/>
                  <a:pt x="9630" y="19325"/>
                </a:cubicBezTo>
                <a:cubicBezTo>
                  <a:pt x="9634" y="19325"/>
                  <a:pt x="9637" y="19325"/>
                  <a:pt x="9641" y="19325"/>
                </a:cubicBezTo>
                <a:cubicBezTo>
                  <a:pt x="12198" y="19325"/>
                  <a:pt x="14654" y="18314"/>
                  <a:pt x="16469" y="16508"/>
                </a:cubicBezTo>
                <a:cubicBezTo>
                  <a:pt x="18314" y="14687"/>
                  <a:pt x="19328" y="12268"/>
                  <a:pt x="19328" y="9702"/>
                </a:cubicBezTo>
                <a:cubicBezTo>
                  <a:pt x="19328" y="8407"/>
                  <a:pt x="19069" y="7129"/>
                  <a:pt x="18558" y="5940"/>
                </a:cubicBezTo>
                <a:cubicBezTo>
                  <a:pt x="18066" y="4789"/>
                  <a:pt x="17360" y="3741"/>
                  <a:pt x="16472" y="2857"/>
                </a:cubicBezTo>
                <a:cubicBezTo>
                  <a:pt x="15587" y="1969"/>
                  <a:pt x="14539" y="1263"/>
                  <a:pt x="13389" y="770"/>
                </a:cubicBezTo>
                <a:cubicBezTo>
                  <a:pt x="12199" y="260"/>
                  <a:pt x="10922" y="0"/>
                  <a:pt x="96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5" name="Google Shape;65;p6"/>
          <p:cNvSpPr txBox="1"/>
          <p:nvPr/>
        </p:nvSpPr>
        <p:spPr>
          <a:xfrm>
            <a:off x="899250" y="1710747"/>
            <a:ext cx="31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latin typeface="Montserrat"/>
                <a:ea typeface="Montserrat"/>
                <a:cs typeface="Montserrat"/>
                <a:sym typeface="Montserrat"/>
              </a:rPr>
              <a:t>www.bizon.solutions</a:t>
            </a:r>
            <a:endParaRPr sz="1200">
              <a:solidFill>
                <a:schemeClr val="dk2"/>
              </a:solidFill>
              <a:latin typeface="Montserrat"/>
              <a:ea typeface="Montserrat"/>
              <a:cs typeface="Montserrat"/>
              <a:sym typeface="Montserrat"/>
            </a:endParaRPr>
          </a:p>
        </p:txBody>
      </p:sp>
      <p:sp>
        <p:nvSpPr>
          <p:cNvPr id="66" name="Google Shape;66;p6"/>
          <p:cNvSpPr txBox="1"/>
          <p:nvPr>
            <p:ph type="title"/>
          </p:nvPr>
        </p:nvSpPr>
        <p:spPr>
          <a:xfrm>
            <a:off x="911275" y="2138422"/>
            <a:ext cx="2565300" cy="25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1200"/>
              <a:buNone/>
              <a:defRPr sz="1200">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6"/>
          <p:cNvSpPr txBox="1"/>
          <p:nvPr>
            <p:ph idx="2" type="title"/>
          </p:nvPr>
        </p:nvSpPr>
        <p:spPr>
          <a:xfrm>
            <a:off x="911275" y="2650435"/>
            <a:ext cx="2565300" cy="25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Fin (EN)">
  <p:cSld name="TITLE_1_1_1">
    <p:spTree>
      <p:nvGrpSpPr>
        <p:cNvPr id="68" name="Shape 68"/>
        <p:cNvGrpSpPr/>
        <p:nvPr/>
      </p:nvGrpSpPr>
      <p:grpSpPr>
        <a:xfrm>
          <a:off x="0" y="0"/>
          <a:ext cx="0" cy="0"/>
          <a:chOff x="0" y="0"/>
          <a:chExt cx="0" cy="0"/>
        </a:xfrm>
      </p:grpSpPr>
      <p:sp>
        <p:nvSpPr>
          <p:cNvPr id="69" name="Google Shape;6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70" name="Google Shape;70;p7"/>
          <p:cNvPicPr preferRelativeResize="0"/>
          <p:nvPr/>
        </p:nvPicPr>
        <p:blipFill rotWithShape="1">
          <a:blip r:embed="rId2">
            <a:alphaModFix/>
          </a:blip>
          <a:srcRect b="1113" l="523" r="760" t="12598"/>
          <a:stretch/>
        </p:blipFill>
        <p:spPr>
          <a:xfrm>
            <a:off x="0" y="511150"/>
            <a:ext cx="9144000" cy="5223376"/>
          </a:xfrm>
          <a:prstGeom prst="rect">
            <a:avLst/>
          </a:prstGeom>
          <a:noFill/>
          <a:ln>
            <a:noFill/>
          </a:ln>
        </p:spPr>
      </p:pic>
      <p:cxnSp>
        <p:nvCxnSpPr>
          <p:cNvPr id="71" name="Google Shape;71;p7"/>
          <p:cNvCxnSpPr/>
          <p:nvPr/>
        </p:nvCxnSpPr>
        <p:spPr>
          <a:xfrm>
            <a:off x="543708" y="1565845"/>
            <a:ext cx="601500" cy="0"/>
          </a:xfrm>
          <a:prstGeom prst="straightConnector1">
            <a:avLst/>
          </a:prstGeom>
          <a:noFill/>
          <a:ln cap="flat" cmpd="sng" w="19050">
            <a:solidFill>
              <a:srgbClr val="FFC200"/>
            </a:solidFill>
            <a:prstDash val="solid"/>
            <a:round/>
            <a:headEnd len="med" w="med" type="none"/>
            <a:tailEnd len="med" w="med" type="none"/>
          </a:ln>
        </p:spPr>
      </p:cxnSp>
      <p:pic>
        <p:nvPicPr>
          <p:cNvPr id="72" name="Google Shape;72;p7"/>
          <p:cNvPicPr preferRelativeResize="0"/>
          <p:nvPr/>
        </p:nvPicPr>
        <p:blipFill>
          <a:blip r:embed="rId3">
            <a:alphaModFix/>
          </a:blip>
          <a:stretch>
            <a:fillRect/>
          </a:stretch>
        </p:blipFill>
        <p:spPr>
          <a:xfrm>
            <a:off x="6860875" y="261950"/>
            <a:ext cx="2016150" cy="618349"/>
          </a:xfrm>
          <a:prstGeom prst="rect">
            <a:avLst/>
          </a:prstGeom>
          <a:noFill/>
          <a:ln>
            <a:noFill/>
          </a:ln>
        </p:spPr>
      </p:pic>
      <p:sp>
        <p:nvSpPr>
          <p:cNvPr id="73" name="Google Shape;73;p7"/>
          <p:cNvSpPr txBox="1"/>
          <p:nvPr/>
        </p:nvSpPr>
        <p:spPr>
          <a:xfrm>
            <a:off x="442675" y="406079"/>
            <a:ext cx="6418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900">
                <a:solidFill>
                  <a:schemeClr val="dk1"/>
                </a:solidFill>
                <a:latin typeface="Montserrat"/>
                <a:ea typeface="Montserrat"/>
                <a:cs typeface="Montserrat"/>
                <a:sym typeface="Montserrat"/>
              </a:rPr>
              <a:t>Thank you for your attention</a:t>
            </a:r>
            <a:endParaRPr sz="2000">
              <a:solidFill>
                <a:schemeClr val="dk1"/>
              </a:solidFill>
              <a:latin typeface="Montserrat SemiBold"/>
              <a:ea typeface="Montserrat SemiBold"/>
              <a:cs typeface="Montserrat SemiBold"/>
              <a:sym typeface="Montserrat SemiBold"/>
            </a:endParaRPr>
          </a:p>
        </p:txBody>
      </p:sp>
      <p:sp>
        <p:nvSpPr>
          <p:cNvPr id="74" name="Google Shape;74;p7"/>
          <p:cNvSpPr txBox="1"/>
          <p:nvPr/>
        </p:nvSpPr>
        <p:spPr>
          <a:xfrm>
            <a:off x="442675" y="818325"/>
            <a:ext cx="404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latin typeface="Montserrat"/>
                <a:ea typeface="Montserrat"/>
                <a:cs typeface="Montserrat"/>
                <a:sym typeface="Montserrat"/>
              </a:rPr>
              <a:t>If you have any questions regarding this presentation, please do not hesitate to reach out</a:t>
            </a:r>
            <a:endParaRPr sz="1200">
              <a:solidFill>
                <a:schemeClr val="dk2"/>
              </a:solidFill>
              <a:latin typeface="Montserrat"/>
              <a:ea typeface="Montserrat"/>
              <a:cs typeface="Montserrat"/>
              <a:sym typeface="Montserrat"/>
            </a:endParaRPr>
          </a:p>
        </p:txBody>
      </p:sp>
      <p:pic>
        <p:nvPicPr>
          <p:cNvPr id="75" name="Google Shape;75;p7">
            <a:hlinkClick r:id="rId4"/>
          </p:cNvPr>
          <p:cNvPicPr preferRelativeResize="0"/>
          <p:nvPr/>
        </p:nvPicPr>
        <p:blipFill>
          <a:blip r:embed="rId5">
            <a:alphaModFix/>
          </a:blip>
          <a:stretch>
            <a:fillRect/>
          </a:stretch>
        </p:blipFill>
        <p:spPr>
          <a:xfrm>
            <a:off x="543712" y="3265405"/>
            <a:ext cx="252000" cy="252000"/>
          </a:xfrm>
          <a:prstGeom prst="rect">
            <a:avLst/>
          </a:prstGeom>
          <a:noFill/>
          <a:ln>
            <a:noFill/>
          </a:ln>
        </p:spPr>
      </p:pic>
      <p:pic>
        <p:nvPicPr>
          <p:cNvPr id="76" name="Google Shape;76;p7">
            <a:hlinkClick r:id="rId6"/>
          </p:cNvPr>
          <p:cNvPicPr preferRelativeResize="0"/>
          <p:nvPr/>
        </p:nvPicPr>
        <p:blipFill>
          <a:blip r:embed="rId7">
            <a:alphaModFix/>
          </a:blip>
          <a:stretch>
            <a:fillRect/>
          </a:stretch>
        </p:blipFill>
        <p:spPr>
          <a:xfrm>
            <a:off x="1384800" y="3260605"/>
            <a:ext cx="252000" cy="252000"/>
          </a:xfrm>
          <a:prstGeom prst="rect">
            <a:avLst/>
          </a:prstGeom>
          <a:noFill/>
          <a:ln>
            <a:noFill/>
          </a:ln>
        </p:spPr>
      </p:pic>
      <p:pic>
        <p:nvPicPr>
          <p:cNvPr id="77" name="Google Shape;77;p7">
            <a:hlinkClick r:id="rId8"/>
          </p:cNvPr>
          <p:cNvPicPr preferRelativeResize="0"/>
          <p:nvPr/>
        </p:nvPicPr>
        <p:blipFill>
          <a:blip r:embed="rId9">
            <a:alphaModFix/>
          </a:blip>
          <a:stretch>
            <a:fillRect/>
          </a:stretch>
        </p:blipFill>
        <p:spPr>
          <a:xfrm>
            <a:off x="976150" y="3260605"/>
            <a:ext cx="252000" cy="252000"/>
          </a:xfrm>
          <a:prstGeom prst="rect">
            <a:avLst/>
          </a:prstGeom>
          <a:noFill/>
          <a:ln>
            <a:noFill/>
          </a:ln>
        </p:spPr>
      </p:pic>
      <p:sp>
        <p:nvSpPr>
          <p:cNvPr id="78" name="Google Shape;78;p7"/>
          <p:cNvSpPr/>
          <p:nvPr/>
        </p:nvSpPr>
        <p:spPr>
          <a:xfrm>
            <a:off x="543701" y="2250006"/>
            <a:ext cx="251998" cy="162426"/>
          </a:xfrm>
          <a:custGeom>
            <a:rect b="b" l="l" r="r" t="t"/>
            <a:pathLst>
              <a:path extrusionOk="0" h="12456" w="19325">
                <a:moveTo>
                  <a:pt x="17057" y="1133"/>
                </a:moveTo>
                <a:lnTo>
                  <a:pt x="9662" y="6652"/>
                </a:lnTo>
                <a:lnTo>
                  <a:pt x="2268" y="1133"/>
                </a:lnTo>
                <a:close/>
                <a:moveTo>
                  <a:pt x="18192" y="1697"/>
                </a:moveTo>
                <a:lnTo>
                  <a:pt x="18192" y="10756"/>
                </a:lnTo>
                <a:cubicBezTo>
                  <a:pt x="18192" y="11070"/>
                  <a:pt x="17939" y="11323"/>
                  <a:pt x="17628" y="11323"/>
                </a:cubicBezTo>
                <a:lnTo>
                  <a:pt x="1700" y="11323"/>
                </a:lnTo>
                <a:cubicBezTo>
                  <a:pt x="1386" y="11323"/>
                  <a:pt x="1132" y="11070"/>
                  <a:pt x="1132" y="10756"/>
                </a:cubicBezTo>
                <a:lnTo>
                  <a:pt x="1132" y="1697"/>
                </a:lnTo>
                <a:lnTo>
                  <a:pt x="9324" y="7812"/>
                </a:lnTo>
                <a:cubicBezTo>
                  <a:pt x="9424" y="7887"/>
                  <a:pt x="9543" y="7925"/>
                  <a:pt x="9663" y="7925"/>
                </a:cubicBezTo>
                <a:cubicBezTo>
                  <a:pt x="9782" y="7925"/>
                  <a:pt x="9902" y="7887"/>
                  <a:pt x="10004" y="7812"/>
                </a:cubicBezTo>
                <a:lnTo>
                  <a:pt x="18192" y="1697"/>
                </a:lnTo>
                <a:close/>
                <a:moveTo>
                  <a:pt x="1688" y="0"/>
                </a:moveTo>
                <a:cubicBezTo>
                  <a:pt x="1287" y="0"/>
                  <a:pt x="900" y="145"/>
                  <a:pt x="598" y="405"/>
                </a:cubicBezTo>
                <a:cubicBezTo>
                  <a:pt x="583" y="417"/>
                  <a:pt x="571" y="429"/>
                  <a:pt x="556" y="444"/>
                </a:cubicBezTo>
                <a:cubicBezTo>
                  <a:pt x="202" y="764"/>
                  <a:pt x="0" y="1220"/>
                  <a:pt x="0" y="1697"/>
                </a:cubicBezTo>
                <a:lnTo>
                  <a:pt x="0" y="10756"/>
                </a:lnTo>
                <a:cubicBezTo>
                  <a:pt x="0" y="11695"/>
                  <a:pt x="761" y="12453"/>
                  <a:pt x="1700" y="12456"/>
                </a:cubicBezTo>
                <a:lnTo>
                  <a:pt x="17628" y="12456"/>
                </a:lnTo>
                <a:cubicBezTo>
                  <a:pt x="18564" y="12453"/>
                  <a:pt x="19325" y="11695"/>
                  <a:pt x="19325" y="10756"/>
                </a:cubicBezTo>
                <a:lnTo>
                  <a:pt x="19325" y="1697"/>
                </a:lnTo>
                <a:cubicBezTo>
                  <a:pt x="19325" y="1220"/>
                  <a:pt x="19122" y="764"/>
                  <a:pt x="18769" y="441"/>
                </a:cubicBezTo>
                <a:cubicBezTo>
                  <a:pt x="18757" y="429"/>
                  <a:pt x="18742" y="417"/>
                  <a:pt x="18727" y="405"/>
                </a:cubicBezTo>
                <a:cubicBezTo>
                  <a:pt x="18422" y="145"/>
                  <a:pt x="18037" y="0"/>
                  <a:pt x="17640" y="0"/>
                </a:cubicBezTo>
                <a:cubicBezTo>
                  <a:pt x="17636" y="0"/>
                  <a:pt x="17632" y="0"/>
                  <a:pt x="17628" y="1"/>
                </a:cubicBezTo>
                <a:lnTo>
                  <a:pt x="1700" y="1"/>
                </a:lnTo>
                <a:cubicBezTo>
                  <a:pt x="1696" y="0"/>
                  <a:pt x="1692" y="0"/>
                  <a:pt x="168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 name="Google Shape;79;p7"/>
          <p:cNvSpPr/>
          <p:nvPr/>
        </p:nvSpPr>
        <p:spPr>
          <a:xfrm>
            <a:off x="538719" y="2650456"/>
            <a:ext cx="261961" cy="251972"/>
          </a:xfrm>
          <a:custGeom>
            <a:rect b="b" l="l" r="r" t="t"/>
            <a:pathLst>
              <a:path extrusionOk="0" h="19323" w="20089">
                <a:moveTo>
                  <a:pt x="4477" y="1134"/>
                </a:moveTo>
                <a:cubicBezTo>
                  <a:pt x="4624" y="1134"/>
                  <a:pt x="4765" y="1194"/>
                  <a:pt x="4868" y="1300"/>
                </a:cubicBezTo>
                <a:lnTo>
                  <a:pt x="7268" y="3694"/>
                </a:lnTo>
                <a:cubicBezTo>
                  <a:pt x="7489" y="3915"/>
                  <a:pt x="7489" y="4271"/>
                  <a:pt x="7268" y="4494"/>
                </a:cubicBezTo>
                <a:lnTo>
                  <a:pt x="6870" y="4893"/>
                </a:lnTo>
                <a:lnTo>
                  <a:pt x="3669" y="1692"/>
                </a:lnTo>
                <a:lnTo>
                  <a:pt x="4068" y="1300"/>
                </a:lnTo>
                <a:cubicBezTo>
                  <a:pt x="4173" y="1191"/>
                  <a:pt x="4315" y="1134"/>
                  <a:pt x="4466" y="1134"/>
                </a:cubicBezTo>
                <a:cubicBezTo>
                  <a:pt x="4470" y="1134"/>
                  <a:pt x="4473" y="1134"/>
                  <a:pt x="4477" y="1134"/>
                </a:cubicBezTo>
                <a:close/>
                <a:moveTo>
                  <a:pt x="15822" y="12484"/>
                </a:moveTo>
                <a:cubicBezTo>
                  <a:pt x="15973" y="12484"/>
                  <a:pt x="16118" y="12544"/>
                  <a:pt x="16224" y="12650"/>
                </a:cubicBezTo>
                <a:lnTo>
                  <a:pt x="18624" y="15053"/>
                </a:lnTo>
                <a:cubicBezTo>
                  <a:pt x="18845" y="15274"/>
                  <a:pt x="18845" y="15633"/>
                  <a:pt x="18624" y="15854"/>
                </a:cubicBezTo>
                <a:lnTo>
                  <a:pt x="18226" y="16255"/>
                </a:lnTo>
                <a:lnTo>
                  <a:pt x="15022" y="13051"/>
                </a:lnTo>
                <a:lnTo>
                  <a:pt x="15421" y="12650"/>
                </a:lnTo>
                <a:cubicBezTo>
                  <a:pt x="15526" y="12544"/>
                  <a:pt x="15671" y="12484"/>
                  <a:pt x="15822" y="12484"/>
                </a:cubicBezTo>
                <a:close/>
                <a:moveTo>
                  <a:pt x="2881" y="2508"/>
                </a:moveTo>
                <a:lnTo>
                  <a:pt x="6073" y="5699"/>
                </a:lnTo>
                <a:cubicBezTo>
                  <a:pt x="5227" y="6656"/>
                  <a:pt x="5275" y="8103"/>
                  <a:pt x="6175" y="9005"/>
                </a:cubicBezTo>
                <a:lnTo>
                  <a:pt x="10910" y="13743"/>
                </a:lnTo>
                <a:cubicBezTo>
                  <a:pt x="11379" y="14214"/>
                  <a:pt x="11998" y="14451"/>
                  <a:pt x="12618" y="14451"/>
                </a:cubicBezTo>
                <a:cubicBezTo>
                  <a:pt x="13188" y="14451"/>
                  <a:pt x="13758" y="14252"/>
                  <a:pt x="14216" y="13849"/>
                </a:cubicBezTo>
                <a:lnTo>
                  <a:pt x="17408" y="17040"/>
                </a:lnTo>
                <a:cubicBezTo>
                  <a:pt x="16480" y="17810"/>
                  <a:pt x="15350" y="18190"/>
                  <a:pt x="14222" y="18190"/>
                </a:cubicBezTo>
                <a:cubicBezTo>
                  <a:pt x="12939" y="18190"/>
                  <a:pt x="11660" y="17697"/>
                  <a:pt x="10689" y="16726"/>
                </a:cubicBezTo>
                <a:lnTo>
                  <a:pt x="10692" y="16726"/>
                </a:lnTo>
                <a:lnTo>
                  <a:pt x="3192" y="9226"/>
                </a:lnTo>
                <a:cubicBezTo>
                  <a:pt x="1371" y="7402"/>
                  <a:pt x="1235" y="4491"/>
                  <a:pt x="2881" y="2508"/>
                </a:cubicBezTo>
                <a:close/>
                <a:moveTo>
                  <a:pt x="4468" y="1"/>
                </a:moveTo>
                <a:cubicBezTo>
                  <a:pt x="4034" y="1"/>
                  <a:pt x="3600" y="166"/>
                  <a:pt x="3267" y="497"/>
                </a:cubicBezTo>
                <a:lnTo>
                  <a:pt x="2473" y="1285"/>
                </a:lnTo>
                <a:lnTo>
                  <a:pt x="2464" y="1294"/>
                </a:lnTo>
                <a:lnTo>
                  <a:pt x="2458" y="1300"/>
                </a:lnTo>
                <a:lnTo>
                  <a:pt x="2392" y="1366"/>
                </a:lnTo>
                <a:cubicBezTo>
                  <a:pt x="0" y="3758"/>
                  <a:pt x="0" y="7635"/>
                  <a:pt x="2392" y="10026"/>
                </a:cubicBezTo>
                <a:lnTo>
                  <a:pt x="9889" y="17529"/>
                </a:lnTo>
                <a:cubicBezTo>
                  <a:pt x="11086" y="18725"/>
                  <a:pt x="12654" y="19323"/>
                  <a:pt x="14222" y="19323"/>
                </a:cubicBezTo>
                <a:cubicBezTo>
                  <a:pt x="15789" y="19323"/>
                  <a:pt x="17356" y="18725"/>
                  <a:pt x="18552" y="17529"/>
                </a:cubicBezTo>
                <a:lnTo>
                  <a:pt x="18624" y="17457"/>
                </a:lnTo>
                <a:lnTo>
                  <a:pt x="19425" y="16657"/>
                </a:lnTo>
                <a:cubicBezTo>
                  <a:pt x="20089" y="15992"/>
                  <a:pt x="20089" y="14917"/>
                  <a:pt x="19425" y="14253"/>
                </a:cubicBezTo>
                <a:lnTo>
                  <a:pt x="17024" y="11850"/>
                </a:lnTo>
                <a:cubicBezTo>
                  <a:pt x="16692" y="11518"/>
                  <a:pt x="16257" y="11352"/>
                  <a:pt x="15822" y="11352"/>
                </a:cubicBezTo>
                <a:cubicBezTo>
                  <a:pt x="15388" y="11352"/>
                  <a:pt x="14953" y="11518"/>
                  <a:pt x="14621" y="11850"/>
                </a:cubicBezTo>
                <a:lnTo>
                  <a:pt x="13820" y="12650"/>
                </a:lnTo>
                <a:lnTo>
                  <a:pt x="13531" y="12943"/>
                </a:lnTo>
                <a:cubicBezTo>
                  <a:pt x="13278" y="13193"/>
                  <a:pt x="12949" y="13319"/>
                  <a:pt x="12620" y="13319"/>
                </a:cubicBezTo>
                <a:cubicBezTo>
                  <a:pt x="12291" y="13319"/>
                  <a:pt x="11962" y="13193"/>
                  <a:pt x="11710" y="12943"/>
                </a:cubicBezTo>
                <a:lnTo>
                  <a:pt x="6978" y="8205"/>
                </a:lnTo>
                <a:cubicBezTo>
                  <a:pt x="6474" y="7704"/>
                  <a:pt x="6474" y="6889"/>
                  <a:pt x="6978" y="6385"/>
                </a:cubicBezTo>
                <a:lnTo>
                  <a:pt x="7268" y="6095"/>
                </a:lnTo>
                <a:lnTo>
                  <a:pt x="8068" y="5294"/>
                </a:lnTo>
                <a:cubicBezTo>
                  <a:pt x="8733" y="4630"/>
                  <a:pt x="8733" y="3555"/>
                  <a:pt x="8068" y="2891"/>
                </a:cubicBezTo>
                <a:lnTo>
                  <a:pt x="5668" y="497"/>
                </a:lnTo>
                <a:cubicBezTo>
                  <a:pt x="5336" y="166"/>
                  <a:pt x="4902" y="1"/>
                  <a:pt x="446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 name="Google Shape;80;p7"/>
          <p:cNvSpPr/>
          <p:nvPr/>
        </p:nvSpPr>
        <p:spPr>
          <a:xfrm>
            <a:off x="543678" y="1769397"/>
            <a:ext cx="252050" cy="251998"/>
          </a:xfrm>
          <a:custGeom>
            <a:rect b="b" l="l" r="r" t="t"/>
            <a:pathLst>
              <a:path extrusionOk="0" h="19325" w="19329">
                <a:moveTo>
                  <a:pt x="9062" y="1229"/>
                </a:moveTo>
                <a:lnTo>
                  <a:pt x="9062" y="4539"/>
                </a:lnTo>
                <a:cubicBezTo>
                  <a:pt x="8470" y="4557"/>
                  <a:pt x="7885" y="4602"/>
                  <a:pt x="7311" y="4674"/>
                </a:cubicBezTo>
                <a:cubicBezTo>
                  <a:pt x="7223" y="4339"/>
                  <a:pt x="7036" y="4037"/>
                  <a:pt x="6773" y="3811"/>
                </a:cubicBezTo>
                <a:cubicBezTo>
                  <a:pt x="7392" y="2428"/>
                  <a:pt x="8211" y="1513"/>
                  <a:pt x="9062" y="1229"/>
                </a:cubicBezTo>
                <a:close/>
                <a:moveTo>
                  <a:pt x="10194" y="1226"/>
                </a:moveTo>
                <a:cubicBezTo>
                  <a:pt x="11278" y="1586"/>
                  <a:pt x="12272" y="2944"/>
                  <a:pt x="12912" y="4835"/>
                </a:cubicBezTo>
                <a:cubicBezTo>
                  <a:pt x="12015" y="4662"/>
                  <a:pt x="11106" y="4566"/>
                  <a:pt x="10194" y="4539"/>
                </a:cubicBezTo>
                <a:lnTo>
                  <a:pt x="10194" y="1226"/>
                </a:lnTo>
                <a:close/>
                <a:moveTo>
                  <a:pt x="5665" y="4530"/>
                </a:moveTo>
                <a:cubicBezTo>
                  <a:pt x="6170" y="4530"/>
                  <a:pt x="6423" y="5139"/>
                  <a:pt x="6067" y="5496"/>
                </a:cubicBezTo>
                <a:cubicBezTo>
                  <a:pt x="5950" y="5611"/>
                  <a:pt x="5808" y="5663"/>
                  <a:pt x="5669" y="5663"/>
                </a:cubicBezTo>
                <a:cubicBezTo>
                  <a:pt x="5378" y="5663"/>
                  <a:pt x="5101" y="5438"/>
                  <a:pt x="5101" y="5097"/>
                </a:cubicBezTo>
                <a:cubicBezTo>
                  <a:pt x="5101" y="4783"/>
                  <a:pt x="5351" y="4530"/>
                  <a:pt x="5665" y="4530"/>
                </a:cubicBezTo>
                <a:close/>
                <a:moveTo>
                  <a:pt x="6743" y="1643"/>
                </a:moveTo>
                <a:cubicBezTo>
                  <a:pt x="6363" y="2129"/>
                  <a:pt x="6019" y="2718"/>
                  <a:pt x="5717" y="3397"/>
                </a:cubicBezTo>
                <a:lnTo>
                  <a:pt x="5665" y="3397"/>
                </a:lnTo>
                <a:cubicBezTo>
                  <a:pt x="4578" y="3397"/>
                  <a:pt x="3769" y="4406"/>
                  <a:pt x="4008" y="5469"/>
                </a:cubicBezTo>
                <a:cubicBezTo>
                  <a:pt x="3075" y="5822"/>
                  <a:pt x="2277" y="6266"/>
                  <a:pt x="1646" y="6773"/>
                </a:cubicBezTo>
                <a:cubicBezTo>
                  <a:pt x="2507" y="4394"/>
                  <a:pt x="4373" y="2516"/>
                  <a:pt x="6743" y="1643"/>
                </a:cubicBezTo>
                <a:close/>
                <a:moveTo>
                  <a:pt x="12510" y="1631"/>
                </a:moveTo>
                <a:lnTo>
                  <a:pt x="12510" y="1631"/>
                </a:lnTo>
                <a:cubicBezTo>
                  <a:pt x="14926" y="2500"/>
                  <a:pt x="16828" y="4403"/>
                  <a:pt x="17698" y="6818"/>
                </a:cubicBezTo>
                <a:cubicBezTo>
                  <a:pt x="17269" y="6483"/>
                  <a:pt x="16810" y="6196"/>
                  <a:pt x="16327" y="5955"/>
                </a:cubicBezTo>
                <a:cubicBezTo>
                  <a:pt x="15645" y="5614"/>
                  <a:pt x="14932" y="5342"/>
                  <a:pt x="14195" y="5136"/>
                </a:cubicBezTo>
                <a:cubicBezTo>
                  <a:pt x="13933" y="4203"/>
                  <a:pt x="13585" y="3349"/>
                  <a:pt x="13169" y="2612"/>
                </a:cubicBezTo>
                <a:cubicBezTo>
                  <a:pt x="12975" y="2268"/>
                  <a:pt x="12755" y="1942"/>
                  <a:pt x="12510" y="1631"/>
                </a:cubicBezTo>
                <a:close/>
                <a:moveTo>
                  <a:pt x="4636" y="6444"/>
                </a:moveTo>
                <a:cubicBezTo>
                  <a:pt x="4684" y="6483"/>
                  <a:pt x="4738" y="6519"/>
                  <a:pt x="4793" y="6553"/>
                </a:cubicBezTo>
                <a:cubicBezTo>
                  <a:pt x="4651" y="7407"/>
                  <a:pt x="4566" y="8268"/>
                  <a:pt x="4542" y="9134"/>
                </a:cubicBezTo>
                <a:lnTo>
                  <a:pt x="1230" y="9134"/>
                </a:lnTo>
                <a:cubicBezTo>
                  <a:pt x="1568" y="8083"/>
                  <a:pt x="2821" y="7081"/>
                  <a:pt x="4636" y="6444"/>
                </a:cubicBezTo>
                <a:close/>
                <a:moveTo>
                  <a:pt x="9062" y="5674"/>
                </a:moveTo>
                <a:lnTo>
                  <a:pt x="9062" y="9134"/>
                </a:lnTo>
                <a:lnTo>
                  <a:pt x="5674" y="9134"/>
                </a:lnTo>
                <a:cubicBezTo>
                  <a:pt x="5698" y="8343"/>
                  <a:pt x="5774" y="7558"/>
                  <a:pt x="5904" y="6776"/>
                </a:cubicBezTo>
                <a:lnTo>
                  <a:pt x="5904" y="6779"/>
                </a:lnTo>
                <a:cubicBezTo>
                  <a:pt x="6462" y="6698"/>
                  <a:pt x="6949" y="6344"/>
                  <a:pt x="7196" y="5834"/>
                </a:cubicBezTo>
                <a:cubicBezTo>
                  <a:pt x="7815" y="5746"/>
                  <a:pt x="8437" y="5692"/>
                  <a:pt x="9062" y="5674"/>
                </a:cubicBezTo>
                <a:close/>
                <a:moveTo>
                  <a:pt x="10194" y="5671"/>
                </a:moveTo>
                <a:cubicBezTo>
                  <a:pt x="11227" y="5701"/>
                  <a:pt x="12257" y="5834"/>
                  <a:pt x="13265" y="6063"/>
                </a:cubicBezTo>
                <a:cubicBezTo>
                  <a:pt x="13422" y="6743"/>
                  <a:pt x="13534" y="7431"/>
                  <a:pt x="13597" y="8126"/>
                </a:cubicBezTo>
                <a:cubicBezTo>
                  <a:pt x="13144" y="8310"/>
                  <a:pt x="12794" y="8675"/>
                  <a:pt x="12631" y="9134"/>
                </a:cubicBezTo>
                <a:lnTo>
                  <a:pt x="10194" y="9134"/>
                </a:lnTo>
                <a:lnTo>
                  <a:pt x="10194" y="5671"/>
                </a:lnTo>
                <a:close/>
                <a:moveTo>
                  <a:pt x="14497" y="6417"/>
                </a:moveTo>
                <a:cubicBezTo>
                  <a:pt x="14950" y="6571"/>
                  <a:pt x="15391" y="6752"/>
                  <a:pt x="15817" y="6966"/>
                </a:cubicBezTo>
                <a:cubicBezTo>
                  <a:pt x="17037" y="7585"/>
                  <a:pt x="17837" y="8352"/>
                  <a:pt x="18099" y="9137"/>
                </a:cubicBezTo>
                <a:lnTo>
                  <a:pt x="15835" y="9134"/>
                </a:lnTo>
                <a:cubicBezTo>
                  <a:pt x="15654" y="8627"/>
                  <a:pt x="15243" y="8234"/>
                  <a:pt x="14730" y="8077"/>
                </a:cubicBezTo>
                <a:cubicBezTo>
                  <a:pt x="14678" y="7519"/>
                  <a:pt x="14603" y="6966"/>
                  <a:pt x="14497" y="6417"/>
                </a:cubicBezTo>
                <a:close/>
                <a:moveTo>
                  <a:pt x="14241" y="9137"/>
                </a:moveTo>
                <a:cubicBezTo>
                  <a:pt x="14555" y="9137"/>
                  <a:pt x="14808" y="9391"/>
                  <a:pt x="14808" y="9702"/>
                </a:cubicBezTo>
                <a:cubicBezTo>
                  <a:pt x="14808" y="10016"/>
                  <a:pt x="14555" y="10270"/>
                  <a:pt x="14241" y="10270"/>
                </a:cubicBezTo>
                <a:lnTo>
                  <a:pt x="14241" y="10267"/>
                </a:lnTo>
                <a:lnTo>
                  <a:pt x="14204" y="10267"/>
                </a:lnTo>
                <a:cubicBezTo>
                  <a:pt x="13902" y="10251"/>
                  <a:pt x="13667" y="10004"/>
                  <a:pt x="13667" y="9702"/>
                </a:cubicBezTo>
                <a:cubicBezTo>
                  <a:pt x="13667" y="9403"/>
                  <a:pt x="13899" y="9155"/>
                  <a:pt x="14195" y="9137"/>
                </a:cubicBezTo>
                <a:close/>
                <a:moveTo>
                  <a:pt x="18099" y="10270"/>
                </a:moveTo>
                <a:cubicBezTo>
                  <a:pt x="17861" y="10967"/>
                  <a:pt x="17194" y="11643"/>
                  <a:pt x="16161" y="12217"/>
                </a:cubicBezTo>
                <a:cubicBezTo>
                  <a:pt x="15632" y="12504"/>
                  <a:pt x="15080" y="12742"/>
                  <a:pt x="14506" y="12930"/>
                </a:cubicBezTo>
                <a:cubicBezTo>
                  <a:pt x="14606" y="12407"/>
                  <a:pt x="14678" y="11873"/>
                  <a:pt x="14730" y="11323"/>
                </a:cubicBezTo>
                <a:lnTo>
                  <a:pt x="14730" y="11326"/>
                </a:lnTo>
                <a:cubicBezTo>
                  <a:pt x="15243" y="11166"/>
                  <a:pt x="15654" y="10774"/>
                  <a:pt x="15835" y="10270"/>
                </a:cubicBezTo>
                <a:close/>
                <a:moveTo>
                  <a:pt x="4542" y="10267"/>
                </a:moveTo>
                <a:cubicBezTo>
                  <a:pt x="4566" y="11163"/>
                  <a:pt x="4660" y="12060"/>
                  <a:pt x="4820" y="12945"/>
                </a:cubicBezTo>
                <a:cubicBezTo>
                  <a:pt x="2927" y="12320"/>
                  <a:pt x="1583" y="11351"/>
                  <a:pt x="1230" y="10267"/>
                </a:cubicBezTo>
                <a:close/>
                <a:moveTo>
                  <a:pt x="9062" y="10267"/>
                </a:moveTo>
                <a:lnTo>
                  <a:pt x="9062" y="12628"/>
                </a:lnTo>
                <a:cubicBezTo>
                  <a:pt x="8603" y="12791"/>
                  <a:pt x="8238" y="13141"/>
                  <a:pt x="8054" y="13594"/>
                </a:cubicBezTo>
                <a:cubicBezTo>
                  <a:pt x="7377" y="13534"/>
                  <a:pt x="6707" y="13428"/>
                  <a:pt x="6046" y="13280"/>
                </a:cubicBezTo>
                <a:cubicBezTo>
                  <a:pt x="5828" y="12290"/>
                  <a:pt x="5702" y="11281"/>
                  <a:pt x="5674" y="10267"/>
                </a:cubicBezTo>
                <a:close/>
                <a:moveTo>
                  <a:pt x="12631" y="10267"/>
                </a:moveTo>
                <a:cubicBezTo>
                  <a:pt x="12794" y="10725"/>
                  <a:pt x="13144" y="11091"/>
                  <a:pt x="13597" y="11275"/>
                </a:cubicBezTo>
                <a:cubicBezTo>
                  <a:pt x="13534" y="11945"/>
                  <a:pt x="13431" y="12613"/>
                  <a:pt x="13280" y="13268"/>
                </a:cubicBezTo>
                <a:cubicBezTo>
                  <a:pt x="12595" y="13422"/>
                  <a:pt x="11900" y="13531"/>
                  <a:pt x="11203" y="13594"/>
                </a:cubicBezTo>
                <a:cubicBezTo>
                  <a:pt x="11019" y="13141"/>
                  <a:pt x="10653" y="12791"/>
                  <a:pt x="10194" y="12628"/>
                </a:cubicBezTo>
                <a:lnTo>
                  <a:pt x="10194" y="10267"/>
                </a:lnTo>
                <a:close/>
                <a:moveTo>
                  <a:pt x="9627" y="13678"/>
                </a:moveTo>
                <a:cubicBezTo>
                  <a:pt x="9923" y="13678"/>
                  <a:pt x="10170" y="13905"/>
                  <a:pt x="10191" y="14201"/>
                </a:cubicBezTo>
                <a:lnTo>
                  <a:pt x="10191" y="14231"/>
                </a:lnTo>
                <a:cubicBezTo>
                  <a:pt x="10191" y="14231"/>
                  <a:pt x="10191" y="14234"/>
                  <a:pt x="10191" y="14237"/>
                </a:cubicBezTo>
                <a:cubicBezTo>
                  <a:pt x="10188" y="14545"/>
                  <a:pt x="9938" y="14793"/>
                  <a:pt x="9630" y="14796"/>
                </a:cubicBezTo>
                <a:cubicBezTo>
                  <a:pt x="9319" y="14796"/>
                  <a:pt x="9065" y="14545"/>
                  <a:pt x="9062" y="14237"/>
                </a:cubicBezTo>
                <a:lnTo>
                  <a:pt x="9062" y="14231"/>
                </a:lnTo>
                <a:lnTo>
                  <a:pt x="9062" y="14201"/>
                </a:lnTo>
                <a:cubicBezTo>
                  <a:pt x="9083" y="13905"/>
                  <a:pt x="9331" y="13678"/>
                  <a:pt x="9627" y="13678"/>
                </a:cubicBezTo>
                <a:close/>
                <a:moveTo>
                  <a:pt x="1640" y="12579"/>
                </a:moveTo>
                <a:lnTo>
                  <a:pt x="1640" y="12579"/>
                </a:lnTo>
                <a:cubicBezTo>
                  <a:pt x="1936" y="12812"/>
                  <a:pt x="2250" y="13020"/>
                  <a:pt x="2579" y="13204"/>
                </a:cubicBezTo>
                <a:cubicBezTo>
                  <a:pt x="3313" y="13615"/>
                  <a:pt x="4168" y="13953"/>
                  <a:pt x="5110" y="14213"/>
                </a:cubicBezTo>
                <a:cubicBezTo>
                  <a:pt x="5496" y="15620"/>
                  <a:pt x="6061" y="16813"/>
                  <a:pt x="6752" y="17691"/>
                </a:cubicBezTo>
                <a:cubicBezTo>
                  <a:pt x="4373" y="16828"/>
                  <a:pt x="2501" y="14956"/>
                  <a:pt x="1640" y="12579"/>
                </a:cubicBezTo>
                <a:close/>
                <a:moveTo>
                  <a:pt x="17698" y="12555"/>
                </a:moveTo>
                <a:cubicBezTo>
                  <a:pt x="16837" y="14938"/>
                  <a:pt x="14932" y="16831"/>
                  <a:pt x="12535" y="17691"/>
                </a:cubicBezTo>
                <a:cubicBezTo>
                  <a:pt x="12770" y="17395"/>
                  <a:pt x="12981" y="17081"/>
                  <a:pt x="13169" y="16752"/>
                </a:cubicBezTo>
                <a:cubicBezTo>
                  <a:pt x="13594" y="16013"/>
                  <a:pt x="13945" y="15149"/>
                  <a:pt x="14213" y="14201"/>
                </a:cubicBezTo>
                <a:cubicBezTo>
                  <a:pt x="15140" y="13944"/>
                  <a:pt x="15986" y="13609"/>
                  <a:pt x="16713" y="13204"/>
                </a:cubicBezTo>
                <a:cubicBezTo>
                  <a:pt x="17058" y="13014"/>
                  <a:pt x="17387" y="12797"/>
                  <a:pt x="17698" y="12555"/>
                </a:cubicBezTo>
                <a:close/>
                <a:moveTo>
                  <a:pt x="6381" y="14503"/>
                </a:moveTo>
                <a:cubicBezTo>
                  <a:pt x="6906" y="14602"/>
                  <a:pt x="7450" y="14678"/>
                  <a:pt x="8005" y="14726"/>
                </a:cubicBezTo>
                <a:cubicBezTo>
                  <a:pt x="8162" y="15240"/>
                  <a:pt x="8555" y="15650"/>
                  <a:pt x="9062" y="15831"/>
                </a:cubicBezTo>
                <a:lnTo>
                  <a:pt x="9062" y="18096"/>
                </a:lnTo>
                <a:cubicBezTo>
                  <a:pt x="8286" y="17833"/>
                  <a:pt x="7531" y="17048"/>
                  <a:pt x="6933" y="15853"/>
                </a:cubicBezTo>
                <a:cubicBezTo>
                  <a:pt x="6716" y="15415"/>
                  <a:pt x="6532" y="14965"/>
                  <a:pt x="6381" y="14503"/>
                </a:cubicBezTo>
                <a:close/>
                <a:moveTo>
                  <a:pt x="12933" y="14497"/>
                </a:moveTo>
                <a:cubicBezTo>
                  <a:pt x="12740" y="15083"/>
                  <a:pt x="12486" y="15650"/>
                  <a:pt x="12184" y="16188"/>
                </a:cubicBezTo>
                <a:cubicBezTo>
                  <a:pt x="11595" y="17211"/>
                  <a:pt x="10904" y="17869"/>
                  <a:pt x="10194" y="18099"/>
                </a:cubicBezTo>
                <a:lnTo>
                  <a:pt x="10194" y="15831"/>
                </a:lnTo>
                <a:cubicBezTo>
                  <a:pt x="10702" y="15650"/>
                  <a:pt x="11094" y="15240"/>
                  <a:pt x="11251" y="14726"/>
                </a:cubicBezTo>
                <a:cubicBezTo>
                  <a:pt x="11828" y="14675"/>
                  <a:pt x="12390" y="14596"/>
                  <a:pt x="12933" y="14497"/>
                </a:cubicBezTo>
                <a:close/>
                <a:moveTo>
                  <a:pt x="9630" y="0"/>
                </a:moveTo>
                <a:cubicBezTo>
                  <a:pt x="7063" y="0"/>
                  <a:pt x="4645" y="1015"/>
                  <a:pt x="2821" y="2860"/>
                </a:cubicBezTo>
                <a:cubicBezTo>
                  <a:pt x="1012" y="4678"/>
                  <a:pt x="1" y="7138"/>
                  <a:pt x="4" y="9702"/>
                </a:cubicBezTo>
                <a:cubicBezTo>
                  <a:pt x="4" y="15016"/>
                  <a:pt x="4313" y="19325"/>
                  <a:pt x="9630" y="19325"/>
                </a:cubicBezTo>
                <a:cubicBezTo>
                  <a:pt x="9634" y="19325"/>
                  <a:pt x="9637" y="19325"/>
                  <a:pt x="9641" y="19325"/>
                </a:cubicBezTo>
                <a:cubicBezTo>
                  <a:pt x="12198" y="19325"/>
                  <a:pt x="14654" y="18314"/>
                  <a:pt x="16469" y="16508"/>
                </a:cubicBezTo>
                <a:cubicBezTo>
                  <a:pt x="18314" y="14687"/>
                  <a:pt x="19328" y="12268"/>
                  <a:pt x="19328" y="9702"/>
                </a:cubicBezTo>
                <a:cubicBezTo>
                  <a:pt x="19328" y="8407"/>
                  <a:pt x="19069" y="7129"/>
                  <a:pt x="18558" y="5940"/>
                </a:cubicBezTo>
                <a:cubicBezTo>
                  <a:pt x="18066" y="4789"/>
                  <a:pt x="17360" y="3741"/>
                  <a:pt x="16472" y="2857"/>
                </a:cubicBezTo>
                <a:cubicBezTo>
                  <a:pt x="15587" y="1969"/>
                  <a:pt x="14539" y="1263"/>
                  <a:pt x="13389" y="770"/>
                </a:cubicBezTo>
                <a:cubicBezTo>
                  <a:pt x="12199" y="260"/>
                  <a:pt x="10922" y="0"/>
                  <a:pt x="96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1" name="Google Shape;81;p7"/>
          <p:cNvSpPr txBox="1"/>
          <p:nvPr/>
        </p:nvSpPr>
        <p:spPr>
          <a:xfrm>
            <a:off x="899250" y="1710747"/>
            <a:ext cx="315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2"/>
                </a:solidFill>
                <a:latin typeface="Montserrat"/>
                <a:ea typeface="Montserrat"/>
                <a:cs typeface="Montserrat"/>
                <a:sym typeface="Montserrat"/>
              </a:rPr>
              <a:t>www.bizon.solutions</a:t>
            </a:r>
            <a:endParaRPr sz="1200">
              <a:solidFill>
                <a:schemeClr val="dk2"/>
              </a:solidFill>
              <a:latin typeface="Montserrat"/>
              <a:ea typeface="Montserrat"/>
              <a:cs typeface="Montserrat"/>
              <a:sym typeface="Montserrat"/>
            </a:endParaRPr>
          </a:p>
        </p:txBody>
      </p:sp>
      <p:sp>
        <p:nvSpPr>
          <p:cNvPr id="82" name="Google Shape;82;p7"/>
          <p:cNvSpPr txBox="1"/>
          <p:nvPr>
            <p:ph type="title"/>
          </p:nvPr>
        </p:nvSpPr>
        <p:spPr>
          <a:xfrm>
            <a:off x="911275" y="2138422"/>
            <a:ext cx="2565300" cy="25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p7"/>
          <p:cNvSpPr txBox="1"/>
          <p:nvPr>
            <p:ph idx="2" type="title"/>
          </p:nvPr>
        </p:nvSpPr>
        <p:spPr>
          <a:xfrm>
            <a:off x="911275" y="2650435"/>
            <a:ext cx="2565300" cy="25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200"/>
              <a:buNone/>
              <a:defRPr sz="12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associés">
  <p:cSld name="CUSTOM_2">
    <p:spTree>
      <p:nvGrpSpPr>
        <p:cNvPr id="84" name="Shape 84"/>
        <p:cNvGrpSpPr/>
        <p:nvPr/>
      </p:nvGrpSpPr>
      <p:grpSpPr>
        <a:xfrm>
          <a:off x="0" y="0"/>
          <a:ext cx="0" cy="0"/>
          <a:chOff x="0" y="0"/>
          <a:chExt cx="0" cy="0"/>
        </a:xfrm>
      </p:grpSpPr>
      <p:pic>
        <p:nvPicPr>
          <p:cNvPr id="85" name="Google Shape;85;p8"/>
          <p:cNvPicPr preferRelativeResize="0"/>
          <p:nvPr/>
        </p:nvPicPr>
        <p:blipFill rotWithShape="1">
          <a:blip r:embed="rId2">
            <a:alphaModFix/>
          </a:blip>
          <a:srcRect b="26088" l="0" r="0" t="7408"/>
          <a:stretch/>
        </p:blipFill>
        <p:spPr>
          <a:xfrm>
            <a:off x="-6075" y="-7104"/>
            <a:ext cx="9156150" cy="3434374"/>
          </a:xfrm>
          <a:prstGeom prst="rect">
            <a:avLst/>
          </a:prstGeom>
          <a:noFill/>
          <a:ln>
            <a:noFill/>
          </a:ln>
        </p:spPr>
      </p:pic>
      <p:sp>
        <p:nvSpPr>
          <p:cNvPr id="86" name="Google Shape;86;p8"/>
          <p:cNvSpPr/>
          <p:nvPr/>
        </p:nvSpPr>
        <p:spPr>
          <a:xfrm>
            <a:off x="191513"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txBox="1"/>
          <p:nvPr/>
        </p:nvSpPr>
        <p:spPr>
          <a:xfrm>
            <a:off x="145413"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Guillaume Rigallaud</a:t>
            </a:r>
            <a:endParaRPr b="1" sz="1200">
              <a:solidFill>
                <a:srgbClr val="0D2D5E"/>
              </a:solidFill>
              <a:latin typeface="Montserrat"/>
              <a:ea typeface="Montserrat"/>
              <a:cs typeface="Montserrat"/>
              <a:sym typeface="Montserrat"/>
            </a:endParaRPr>
          </a:p>
        </p:txBody>
      </p:sp>
      <p:sp>
        <p:nvSpPr>
          <p:cNvPr id="88" name="Google Shape;88;p8"/>
          <p:cNvSpPr txBox="1"/>
          <p:nvPr/>
        </p:nvSpPr>
        <p:spPr>
          <a:xfrm>
            <a:off x="263513" y="3137137"/>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CEO &amp; Co-Founder</a:t>
            </a:r>
            <a:endParaRPr>
              <a:solidFill>
                <a:srgbClr val="878787"/>
              </a:solidFill>
            </a:endParaRPr>
          </a:p>
        </p:txBody>
      </p:sp>
      <p:sp>
        <p:nvSpPr>
          <p:cNvPr id="89" name="Google Shape;89;p8"/>
          <p:cNvSpPr txBox="1"/>
          <p:nvPr/>
        </p:nvSpPr>
        <p:spPr>
          <a:xfrm>
            <a:off x="191513" y="3665850"/>
            <a:ext cx="202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rgbClr val="878787"/>
                </a:solidFill>
                <a:latin typeface="Montserrat"/>
                <a:ea typeface="Montserrat"/>
                <a:cs typeface="Montserrat"/>
                <a:sym typeface="Montserrat"/>
              </a:rPr>
              <a:t>Expert Amazon, spécialiste des problématiques d’acquisition, fidélisation online et de logistique e-commerce.</a:t>
            </a:r>
            <a:endParaRPr>
              <a:solidFill>
                <a:srgbClr val="878787"/>
              </a:solidFill>
            </a:endParaRPr>
          </a:p>
        </p:txBody>
      </p:sp>
      <p:cxnSp>
        <p:nvCxnSpPr>
          <p:cNvPr id="90" name="Google Shape;90;p8"/>
          <p:cNvCxnSpPr/>
          <p:nvPr/>
        </p:nvCxnSpPr>
        <p:spPr>
          <a:xfrm>
            <a:off x="923920"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91" name="Google Shape;91;p8"/>
          <p:cNvPicPr preferRelativeResize="0"/>
          <p:nvPr/>
        </p:nvPicPr>
        <p:blipFill>
          <a:blip r:embed="rId3">
            <a:alphaModFix/>
          </a:blip>
          <a:stretch>
            <a:fillRect/>
          </a:stretch>
        </p:blipFill>
        <p:spPr>
          <a:xfrm>
            <a:off x="263513" y="4629397"/>
            <a:ext cx="594875" cy="115982"/>
          </a:xfrm>
          <a:prstGeom prst="rect">
            <a:avLst/>
          </a:prstGeom>
          <a:noFill/>
          <a:ln>
            <a:noFill/>
          </a:ln>
        </p:spPr>
      </p:pic>
      <p:pic>
        <p:nvPicPr>
          <p:cNvPr id="92" name="Google Shape;92;p8"/>
          <p:cNvPicPr preferRelativeResize="0"/>
          <p:nvPr/>
        </p:nvPicPr>
        <p:blipFill>
          <a:blip r:embed="rId4">
            <a:alphaModFix/>
          </a:blip>
          <a:stretch>
            <a:fillRect/>
          </a:stretch>
        </p:blipFill>
        <p:spPr>
          <a:xfrm>
            <a:off x="954089" y="4600328"/>
            <a:ext cx="515155" cy="174121"/>
          </a:xfrm>
          <a:prstGeom prst="rect">
            <a:avLst/>
          </a:prstGeom>
          <a:noFill/>
          <a:ln>
            <a:noFill/>
          </a:ln>
        </p:spPr>
      </p:pic>
      <p:pic>
        <p:nvPicPr>
          <p:cNvPr id="93" name="Google Shape;93;p8"/>
          <p:cNvPicPr preferRelativeResize="0"/>
          <p:nvPr/>
        </p:nvPicPr>
        <p:blipFill>
          <a:blip r:embed="rId5">
            <a:alphaModFix/>
          </a:blip>
          <a:stretch>
            <a:fillRect/>
          </a:stretch>
        </p:blipFill>
        <p:spPr>
          <a:xfrm>
            <a:off x="1564941" y="4610206"/>
            <a:ext cx="580470" cy="163510"/>
          </a:xfrm>
          <a:prstGeom prst="rect">
            <a:avLst/>
          </a:prstGeom>
          <a:noFill/>
          <a:ln>
            <a:noFill/>
          </a:ln>
        </p:spPr>
      </p:pic>
      <p:sp>
        <p:nvSpPr>
          <p:cNvPr id="94" name="Google Shape;94;p8"/>
          <p:cNvSpPr/>
          <p:nvPr/>
        </p:nvSpPr>
        <p:spPr>
          <a:xfrm>
            <a:off x="2426363"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txBox="1"/>
          <p:nvPr/>
        </p:nvSpPr>
        <p:spPr>
          <a:xfrm>
            <a:off x="2380263"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Nicolas Habert</a:t>
            </a:r>
            <a:endParaRPr b="1" sz="1200">
              <a:solidFill>
                <a:srgbClr val="0D2D5E"/>
              </a:solidFill>
              <a:latin typeface="Montserrat"/>
              <a:ea typeface="Montserrat"/>
              <a:cs typeface="Montserrat"/>
              <a:sym typeface="Montserrat"/>
            </a:endParaRPr>
          </a:p>
        </p:txBody>
      </p:sp>
      <p:sp>
        <p:nvSpPr>
          <p:cNvPr id="96" name="Google Shape;96;p8"/>
          <p:cNvSpPr txBox="1"/>
          <p:nvPr/>
        </p:nvSpPr>
        <p:spPr>
          <a:xfrm>
            <a:off x="2498363" y="3138412"/>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COO &amp; Partner</a:t>
            </a:r>
            <a:endParaRPr>
              <a:solidFill>
                <a:srgbClr val="878787"/>
              </a:solidFill>
            </a:endParaRPr>
          </a:p>
        </p:txBody>
      </p:sp>
      <p:sp>
        <p:nvSpPr>
          <p:cNvPr id="97" name="Google Shape;97;p8"/>
          <p:cNvSpPr txBox="1"/>
          <p:nvPr/>
        </p:nvSpPr>
        <p:spPr>
          <a:xfrm>
            <a:off x="2426363" y="3665850"/>
            <a:ext cx="2025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rgbClr val="878787"/>
                </a:solidFill>
                <a:latin typeface="Montserrat"/>
                <a:ea typeface="Montserrat"/>
                <a:cs typeface="Montserrat"/>
                <a:sym typeface="Montserrat"/>
              </a:rPr>
              <a:t>Expert Amazon, chargé de mettre en œuvre la stratégie Amazon de nos clients. </a:t>
            </a:r>
            <a:endParaRPr sz="900">
              <a:solidFill>
                <a:srgbClr val="878787"/>
              </a:solidFill>
              <a:latin typeface="Montserrat"/>
              <a:ea typeface="Montserrat"/>
              <a:cs typeface="Montserrat"/>
              <a:sym typeface="Montserrat"/>
            </a:endParaRPr>
          </a:p>
        </p:txBody>
      </p:sp>
      <p:cxnSp>
        <p:nvCxnSpPr>
          <p:cNvPr id="98" name="Google Shape;98;p8"/>
          <p:cNvCxnSpPr/>
          <p:nvPr/>
        </p:nvCxnSpPr>
        <p:spPr>
          <a:xfrm>
            <a:off x="3158770"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99" name="Google Shape;99;p8"/>
          <p:cNvPicPr preferRelativeResize="0"/>
          <p:nvPr/>
        </p:nvPicPr>
        <p:blipFill>
          <a:blip r:embed="rId6">
            <a:alphaModFix/>
          </a:blip>
          <a:stretch>
            <a:fillRect/>
          </a:stretch>
        </p:blipFill>
        <p:spPr>
          <a:xfrm>
            <a:off x="3139587" y="4629401"/>
            <a:ext cx="639860" cy="115975"/>
          </a:xfrm>
          <a:prstGeom prst="rect">
            <a:avLst/>
          </a:prstGeom>
          <a:noFill/>
          <a:ln>
            <a:noFill/>
          </a:ln>
        </p:spPr>
      </p:pic>
      <p:sp>
        <p:nvSpPr>
          <p:cNvPr id="100" name="Google Shape;100;p8"/>
          <p:cNvSpPr/>
          <p:nvPr/>
        </p:nvSpPr>
        <p:spPr>
          <a:xfrm>
            <a:off x="4651488"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8"/>
          <p:cNvSpPr txBox="1"/>
          <p:nvPr/>
        </p:nvSpPr>
        <p:spPr>
          <a:xfrm>
            <a:off x="4605397"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Cédric Oberto</a:t>
            </a:r>
            <a:endParaRPr b="1" sz="1200">
              <a:solidFill>
                <a:srgbClr val="0D2D5E"/>
              </a:solidFill>
              <a:latin typeface="Montserrat"/>
              <a:ea typeface="Montserrat"/>
              <a:cs typeface="Montserrat"/>
              <a:sym typeface="Montserrat"/>
            </a:endParaRPr>
          </a:p>
        </p:txBody>
      </p:sp>
      <p:sp>
        <p:nvSpPr>
          <p:cNvPr id="102" name="Google Shape;102;p8"/>
          <p:cNvSpPr txBox="1"/>
          <p:nvPr/>
        </p:nvSpPr>
        <p:spPr>
          <a:xfrm>
            <a:off x="4723497" y="3138412"/>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Head of Sales &amp; Partner</a:t>
            </a:r>
            <a:endParaRPr>
              <a:solidFill>
                <a:srgbClr val="878787"/>
              </a:solidFill>
            </a:endParaRPr>
          </a:p>
        </p:txBody>
      </p:sp>
      <p:sp>
        <p:nvSpPr>
          <p:cNvPr id="103" name="Google Shape;103;p8"/>
          <p:cNvSpPr txBox="1"/>
          <p:nvPr/>
        </p:nvSpPr>
        <p:spPr>
          <a:xfrm>
            <a:off x="4651497" y="3665850"/>
            <a:ext cx="2025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rgbClr val="878787"/>
                </a:solidFill>
                <a:latin typeface="Montserrat"/>
                <a:ea typeface="Montserrat"/>
                <a:cs typeface="Montserrat"/>
                <a:sym typeface="Montserrat"/>
              </a:rPr>
              <a:t>Expert Amazon, chargé de mettre en œuvre la stratégie Amazon de nos clients. </a:t>
            </a:r>
            <a:endParaRPr sz="900">
              <a:solidFill>
                <a:srgbClr val="878787"/>
              </a:solidFill>
              <a:latin typeface="Montserrat"/>
              <a:ea typeface="Montserrat"/>
              <a:cs typeface="Montserrat"/>
              <a:sym typeface="Montserrat"/>
            </a:endParaRPr>
          </a:p>
        </p:txBody>
      </p:sp>
      <p:cxnSp>
        <p:nvCxnSpPr>
          <p:cNvPr id="104" name="Google Shape;104;p8"/>
          <p:cNvCxnSpPr/>
          <p:nvPr/>
        </p:nvCxnSpPr>
        <p:spPr>
          <a:xfrm>
            <a:off x="5383905"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105" name="Google Shape;105;p8"/>
          <p:cNvPicPr preferRelativeResize="0"/>
          <p:nvPr/>
        </p:nvPicPr>
        <p:blipFill>
          <a:blip r:embed="rId7">
            <a:alphaModFix/>
          </a:blip>
          <a:stretch>
            <a:fillRect/>
          </a:stretch>
        </p:blipFill>
        <p:spPr>
          <a:xfrm>
            <a:off x="5029363" y="4591103"/>
            <a:ext cx="840672" cy="192550"/>
          </a:xfrm>
          <a:prstGeom prst="rect">
            <a:avLst/>
          </a:prstGeom>
          <a:noFill/>
          <a:ln>
            <a:noFill/>
          </a:ln>
        </p:spPr>
      </p:pic>
      <p:pic>
        <p:nvPicPr>
          <p:cNvPr id="106" name="Google Shape;106;p8"/>
          <p:cNvPicPr preferRelativeResize="0"/>
          <p:nvPr/>
        </p:nvPicPr>
        <p:blipFill rotWithShape="1">
          <a:blip r:embed="rId8">
            <a:alphaModFix/>
          </a:blip>
          <a:srcRect b="0" l="0" r="10506" t="0"/>
          <a:stretch/>
        </p:blipFill>
        <p:spPr>
          <a:xfrm>
            <a:off x="6009080" y="4563800"/>
            <a:ext cx="430357" cy="247175"/>
          </a:xfrm>
          <a:prstGeom prst="rect">
            <a:avLst/>
          </a:prstGeom>
          <a:noFill/>
          <a:ln>
            <a:noFill/>
          </a:ln>
        </p:spPr>
      </p:pic>
      <p:sp>
        <p:nvSpPr>
          <p:cNvPr id="107" name="Google Shape;107;p8"/>
          <p:cNvSpPr/>
          <p:nvPr/>
        </p:nvSpPr>
        <p:spPr>
          <a:xfrm>
            <a:off x="6886188"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txBox="1"/>
          <p:nvPr/>
        </p:nvSpPr>
        <p:spPr>
          <a:xfrm>
            <a:off x="6840097"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Bertrand Marron</a:t>
            </a:r>
            <a:endParaRPr b="1" sz="1200">
              <a:solidFill>
                <a:srgbClr val="0D2D5E"/>
              </a:solidFill>
              <a:latin typeface="Montserrat"/>
              <a:ea typeface="Montserrat"/>
              <a:cs typeface="Montserrat"/>
              <a:sym typeface="Montserrat"/>
            </a:endParaRPr>
          </a:p>
        </p:txBody>
      </p:sp>
      <p:sp>
        <p:nvSpPr>
          <p:cNvPr id="109" name="Google Shape;109;p8"/>
          <p:cNvSpPr txBox="1"/>
          <p:nvPr/>
        </p:nvSpPr>
        <p:spPr>
          <a:xfrm>
            <a:off x="6958197" y="3138412"/>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CTO &amp; Partner</a:t>
            </a:r>
            <a:endParaRPr>
              <a:solidFill>
                <a:srgbClr val="878787"/>
              </a:solidFill>
            </a:endParaRPr>
          </a:p>
        </p:txBody>
      </p:sp>
      <p:sp>
        <p:nvSpPr>
          <p:cNvPr id="110" name="Google Shape;110;p8"/>
          <p:cNvSpPr txBox="1"/>
          <p:nvPr/>
        </p:nvSpPr>
        <p:spPr>
          <a:xfrm>
            <a:off x="6886197" y="3665850"/>
            <a:ext cx="2025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rgbClr val="878787"/>
                </a:solidFill>
                <a:latin typeface="Montserrat"/>
                <a:ea typeface="Montserrat"/>
                <a:cs typeface="Montserrat"/>
                <a:sym typeface="Montserrat"/>
              </a:rPr>
              <a:t>Expert Amazon, en charge du développement des solutions techniques de Bizon. </a:t>
            </a:r>
            <a:endParaRPr sz="900">
              <a:solidFill>
                <a:srgbClr val="878787"/>
              </a:solidFill>
              <a:latin typeface="Montserrat"/>
              <a:ea typeface="Montserrat"/>
              <a:cs typeface="Montserrat"/>
              <a:sym typeface="Montserrat"/>
            </a:endParaRPr>
          </a:p>
        </p:txBody>
      </p:sp>
      <p:cxnSp>
        <p:nvCxnSpPr>
          <p:cNvPr id="111" name="Google Shape;111;p8"/>
          <p:cNvCxnSpPr/>
          <p:nvPr/>
        </p:nvCxnSpPr>
        <p:spPr>
          <a:xfrm>
            <a:off x="7618605"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112" name="Google Shape;112;p8"/>
          <p:cNvPicPr preferRelativeResize="0"/>
          <p:nvPr/>
        </p:nvPicPr>
        <p:blipFill>
          <a:blip r:embed="rId9">
            <a:alphaModFix/>
          </a:blip>
          <a:stretch>
            <a:fillRect/>
          </a:stretch>
        </p:blipFill>
        <p:spPr>
          <a:xfrm>
            <a:off x="7086800" y="4589353"/>
            <a:ext cx="525911" cy="166545"/>
          </a:xfrm>
          <a:prstGeom prst="rect">
            <a:avLst/>
          </a:prstGeom>
          <a:noFill/>
          <a:ln>
            <a:noFill/>
          </a:ln>
        </p:spPr>
      </p:pic>
      <p:pic>
        <p:nvPicPr>
          <p:cNvPr id="113" name="Google Shape;113;p8"/>
          <p:cNvPicPr preferRelativeResize="0"/>
          <p:nvPr/>
        </p:nvPicPr>
        <p:blipFill>
          <a:blip r:embed="rId10">
            <a:alphaModFix/>
          </a:blip>
          <a:stretch>
            <a:fillRect/>
          </a:stretch>
        </p:blipFill>
        <p:spPr>
          <a:xfrm>
            <a:off x="7711023" y="4589355"/>
            <a:ext cx="415616" cy="221607"/>
          </a:xfrm>
          <a:prstGeom prst="rect">
            <a:avLst/>
          </a:prstGeom>
          <a:noFill/>
          <a:ln>
            <a:noFill/>
          </a:ln>
        </p:spPr>
      </p:pic>
      <p:pic>
        <p:nvPicPr>
          <p:cNvPr id="114" name="Google Shape;114;p8"/>
          <p:cNvPicPr preferRelativeResize="0"/>
          <p:nvPr/>
        </p:nvPicPr>
        <p:blipFill>
          <a:blip r:embed="rId11">
            <a:alphaModFix/>
          </a:blip>
          <a:stretch>
            <a:fillRect/>
          </a:stretch>
        </p:blipFill>
        <p:spPr>
          <a:xfrm>
            <a:off x="8298801" y="4563787"/>
            <a:ext cx="453074" cy="22388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associés (EN)">
  <p:cSld name="CUSTOM_2_1">
    <p:spTree>
      <p:nvGrpSpPr>
        <p:cNvPr id="115" name="Shape 115"/>
        <p:cNvGrpSpPr/>
        <p:nvPr/>
      </p:nvGrpSpPr>
      <p:grpSpPr>
        <a:xfrm>
          <a:off x="0" y="0"/>
          <a:ext cx="0" cy="0"/>
          <a:chOff x="0" y="0"/>
          <a:chExt cx="0" cy="0"/>
        </a:xfrm>
      </p:grpSpPr>
      <p:pic>
        <p:nvPicPr>
          <p:cNvPr id="116" name="Google Shape;116;p9"/>
          <p:cNvPicPr preferRelativeResize="0"/>
          <p:nvPr/>
        </p:nvPicPr>
        <p:blipFill rotWithShape="1">
          <a:blip r:embed="rId2">
            <a:alphaModFix/>
          </a:blip>
          <a:srcRect b="26088" l="0" r="0" t="7408"/>
          <a:stretch/>
        </p:blipFill>
        <p:spPr>
          <a:xfrm>
            <a:off x="-6075" y="-7104"/>
            <a:ext cx="9156150" cy="3434374"/>
          </a:xfrm>
          <a:prstGeom prst="rect">
            <a:avLst/>
          </a:prstGeom>
          <a:noFill/>
          <a:ln>
            <a:noFill/>
          </a:ln>
        </p:spPr>
      </p:pic>
      <p:sp>
        <p:nvSpPr>
          <p:cNvPr id="117" name="Google Shape;117;p9"/>
          <p:cNvSpPr/>
          <p:nvPr/>
        </p:nvSpPr>
        <p:spPr>
          <a:xfrm>
            <a:off x="191513"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p:cNvSpPr txBox="1"/>
          <p:nvPr/>
        </p:nvSpPr>
        <p:spPr>
          <a:xfrm>
            <a:off x="145413"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Guillaume Rigallaud</a:t>
            </a:r>
            <a:endParaRPr b="1" sz="1200">
              <a:solidFill>
                <a:srgbClr val="0D2D5E"/>
              </a:solidFill>
              <a:latin typeface="Montserrat"/>
              <a:ea typeface="Montserrat"/>
              <a:cs typeface="Montserrat"/>
              <a:sym typeface="Montserrat"/>
            </a:endParaRPr>
          </a:p>
        </p:txBody>
      </p:sp>
      <p:sp>
        <p:nvSpPr>
          <p:cNvPr id="119" name="Google Shape;119;p9"/>
          <p:cNvSpPr txBox="1"/>
          <p:nvPr/>
        </p:nvSpPr>
        <p:spPr>
          <a:xfrm>
            <a:off x="263513" y="3137137"/>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CEO &amp; Co-Founder</a:t>
            </a:r>
            <a:endParaRPr>
              <a:solidFill>
                <a:srgbClr val="878787"/>
              </a:solidFill>
            </a:endParaRPr>
          </a:p>
        </p:txBody>
      </p:sp>
      <p:sp>
        <p:nvSpPr>
          <p:cNvPr id="120" name="Google Shape;120;p9"/>
          <p:cNvSpPr txBox="1"/>
          <p:nvPr/>
        </p:nvSpPr>
        <p:spPr>
          <a:xfrm>
            <a:off x="191513" y="3665850"/>
            <a:ext cx="2025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rgbClr val="878787"/>
                </a:solidFill>
                <a:latin typeface="Montserrat"/>
                <a:ea typeface="Montserrat"/>
                <a:cs typeface="Montserrat"/>
                <a:sym typeface="Montserrat"/>
              </a:rPr>
              <a:t>Amazon expert, specialized in acquisition, online loyalty and e-commerce logistics.</a:t>
            </a:r>
            <a:endParaRPr>
              <a:solidFill>
                <a:srgbClr val="878787"/>
              </a:solidFill>
            </a:endParaRPr>
          </a:p>
        </p:txBody>
      </p:sp>
      <p:cxnSp>
        <p:nvCxnSpPr>
          <p:cNvPr id="121" name="Google Shape;121;p9"/>
          <p:cNvCxnSpPr/>
          <p:nvPr/>
        </p:nvCxnSpPr>
        <p:spPr>
          <a:xfrm>
            <a:off x="923920"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122" name="Google Shape;122;p9"/>
          <p:cNvPicPr preferRelativeResize="0"/>
          <p:nvPr/>
        </p:nvPicPr>
        <p:blipFill>
          <a:blip r:embed="rId3">
            <a:alphaModFix/>
          </a:blip>
          <a:stretch>
            <a:fillRect/>
          </a:stretch>
        </p:blipFill>
        <p:spPr>
          <a:xfrm>
            <a:off x="263513" y="4629397"/>
            <a:ext cx="594875" cy="115982"/>
          </a:xfrm>
          <a:prstGeom prst="rect">
            <a:avLst/>
          </a:prstGeom>
          <a:noFill/>
          <a:ln>
            <a:noFill/>
          </a:ln>
        </p:spPr>
      </p:pic>
      <p:pic>
        <p:nvPicPr>
          <p:cNvPr id="123" name="Google Shape;123;p9"/>
          <p:cNvPicPr preferRelativeResize="0"/>
          <p:nvPr/>
        </p:nvPicPr>
        <p:blipFill>
          <a:blip r:embed="rId4">
            <a:alphaModFix/>
          </a:blip>
          <a:stretch>
            <a:fillRect/>
          </a:stretch>
        </p:blipFill>
        <p:spPr>
          <a:xfrm>
            <a:off x="954089" y="4600328"/>
            <a:ext cx="515155" cy="174121"/>
          </a:xfrm>
          <a:prstGeom prst="rect">
            <a:avLst/>
          </a:prstGeom>
          <a:noFill/>
          <a:ln>
            <a:noFill/>
          </a:ln>
        </p:spPr>
      </p:pic>
      <p:pic>
        <p:nvPicPr>
          <p:cNvPr id="124" name="Google Shape;124;p9"/>
          <p:cNvPicPr preferRelativeResize="0"/>
          <p:nvPr/>
        </p:nvPicPr>
        <p:blipFill>
          <a:blip r:embed="rId5">
            <a:alphaModFix/>
          </a:blip>
          <a:stretch>
            <a:fillRect/>
          </a:stretch>
        </p:blipFill>
        <p:spPr>
          <a:xfrm>
            <a:off x="1564941" y="4610206"/>
            <a:ext cx="580470" cy="163510"/>
          </a:xfrm>
          <a:prstGeom prst="rect">
            <a:avLst/>
          </a:prstGeom>
          <a:noFill/>
          <a:ln>
            <a:noFill/>
          </a:ln>
        </p:spPr>
      </p:pic>
      <p:sp>
        <p:nvSpPr>
          <p:cNvPr id="125" name="Google Shape;125;p9"/>
          <p:cNvSpPr/>
          <p:nvPr/>
        </p:nvSpPr>
        <p:spPr>
          <a:xfrm>
            <a:off x="2426363"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txBox="1"/>
          <p:nvPr/>
        </p:nvSpPr>
        <p:spPr>
          <a:xfrm>
            <a:off x="2380263"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Nicolas Habert</a:t>
            </a:r>
            <a:endParaRPr b="1" sz="1200">
              <a:solidFill>
                <a:srgbClr val="0D2D5E"/>
              </a:solidFill>
              <a:latin typeface="Montserrat"/>
              <a:ea typeface="Montserrat"/>
              <a:cs typeface="Montserrat"/>
              <a:sym typeface="Montserrat"/>
            </a:endParaRPr>
          </a:p>
        </p:txBody>
      </p:sp>
      <p:sp>
        <p:nvSpPr>
          <p:cNvPr id="127" name="Google Shape;127;p9"/>
          <p:cNvSpPr txBox="1"/>
          <p:nvPr/>
        </p:nvSpPr>
        <p:spPr>
          <a:xfrm>
            <a:off x="2498363" y="3138412"/>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COO &amp; Partner</a:t>
            </a:r>
            <a:endParaRPr>
              <a:solidFill>
                <a:srgbClr val="878787"/>
              </a:solidFill>
            </a:endParaRPr>
          </a:p>
        </p:txBody>
      </p:sp>
      <p:sp>
        <p:nvSpPr>
          <p:cNvPr id="128" name="Google Shape;128;p9"/>
          <p:cNvSpPr txBox="1"/>
          <p:nvPr/>
        </p:nvSpPr>
        <p:spPr>
          <a:xfrm>
            <a:off x="2426363" y="3665850"/>
            <a:ext cx="2025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900">
                <a:solidFill>
                  <a:srgbClr val="878787"/>
                </a:solidFill>
                <a:latin typeface="Montserrat"/>
                <a:ea typeface="Montserrat"/>
                <a:cs typeface="Montserrat"/>
                <a:sym typeface="Montserrat"/>
              </a:rPr>
              <a:t>Amazon expert, responsible for implementing our clients' Amazon strategy. </a:t>
            </a:r>
            <a:endParaRPr sz="900">
              <a:solidFill>
                <a:srgbClr val="878787"/>
              </a:solidFill>
              <a:latin typeface="Montserrat"/>
              <a:ea typeface="Montserrat"/>
              <a:cs typeface="Montserrat"/>
              <a:sym typeface="Montserrat"/>
            </a:endParaRPr>
          </a:p>
        </p:txBody>
      </p:sp>
      <p:cxnSp>
        <p:nvCxnSpPr>
          <p:cNvPr id="129" name="Google Shape;129;p9"/>
          <p:cNvCxnSpPr/>
          <p:nvPr/>
        </p:nvCxnSpPr>
        <p:spPr>
          <a:xfrm>
            <a:off x="3158770"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130" name="Google Shape;130;p9"/>
          <p:cNvPicPr preferRelativeResize="0"/>
          <p:nvPr/>
        </p:nvPicPr>
        <p:blipFill>
          <a:blip r:embed="rId6">
            <a:alphaModFix/>
          </a:blip>
          <a:stretch>
            <a:fillRect/>
          </a:stretch>
        </p:blipFill>
        <p:spPr>
          <a:xfrm>
            <a:off x="3139587" y="4629401"/>
            <a:ext cx="639860" cy="115975"/>
          </a:xfrm>
          <a:prstGeom prst="rect">
            <a:avLst/>
          </a:prstGeom>
          <a:noFill/>
          <a:ln>
            <a:noFill/>
          </a:ln>
        </p:spPr>
      </p:pic>
      <p:sp>
        <p:nvSpPr>
          <p:cNvPr id="131" name="Google Shape;131;p9"/>
          <p:cNvSpPr/>
          <p:nvPr/>
        </p:nvSpPr>
        <p:spPr>
          <a:xfrm>
            <a:off x="4651488"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txBox="1"/>
          <p:nvPr/>
        </p:nvSpPr>
        <p:spPr>
          <a:xfrm>
            <a:off x="4605397"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Cédric Oberto</a:t>
            </a:r>
            <a:endParaRPr b="1" sz="1200">
              <a:solidFill>
                <a:srgbClr val="0D2D5E"/>
              </a:solidFill>
              <a:latin typeface="Montserrat"/>
              <a:ea typeface="Montserrat"/>
              <a:cs typeface="Montserrat"/>
              <a:sym typeface="Montserrat"/>
            </a:endParaRPr>
          </a:p>
        </p:txBody>
      </p:sp>
      <p:sp>
        <p:nvSpPr>
          <p:cNvPr id="133" name="Google Shape;133;p9"/>
          <p:cNvSpPr txBox="1"/>
          <p:nvPr/>
        </p:nvSpPr>
        <p:spPr>
          <a:xfrm>
            <a:off x="4723497" y="3138412"/>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Head of Sales &amp; Partner</a:t>
            </a:r>
            <a:endParaRPr>
              <a:solidFill>
                <a:srgbClr val="878787"/>
              </a:solidFill>
            </a:endParaRPr>
          </a:p>
        </p:txBody>
      </p:sp>
      <p:sp>
        <p:nvSpPr>
          <p:cNvPr id="134" name="Google Shape;134;p9"/>
          <p:cNvSpPr txBox="1"/>
          <p:nvPr/>
        </p:nvSpPr>
        <p:spPr>
          <a:xfrm>
            <a:off x="4651497" y="3665850"/>
            <a:ext cx="20259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accent1"/>
              </a:buClr>
              <a:buSzPts val="1100"/>
              <a:buFont typeface="Arial"/>
              <a:buNone/>
            </a:pPr>
            <a:r>
              <a:rPr lang="fr" sz="900">
                <a:solidFill>
                  <a:srgbClr val="878787"/>
                </a:solidFill>
                <a:latin typeface="Montserrat"/>
                <a:ea typeface="Montserrat"/>
                <a:cs typeface="Montserrat"/>
                <a:sym typeface="Montserrat"/>
              </a:rPr>
              <a:t>Amazon expert, responsible for implementing our clients' Amazon strategy. </a:t>
            </a:r>
            <a:endParaRPr sz="900">
              <a:solidFill>
                <a:srgbClr val="878787"/>
              </a:solidFill>
              <a:latin typeface="Montserrat"/>
              <a:ea typeface="Montserrat"/>
              <a:cs typeface="Montserrat"/>
              <a:sym typeface="Montserrat"/>
            </a:endParaRPr>
          </a:p>
          <a:p>
            <a:pPr indent="0" lvl="0" marL="0" rtl="0" algn="ctr">
              <a:spcBef>
                <a:spcPts val="0"/>
              </a:spcBef>
              <a:spcAft>
                <a:spcPts val="0"/>
              </a:spcAft>
              <a:buClr>
                <a:schemeClr val="accent1"/>
              </a:buClr>
              <a:buSzPts val="1100"/>
              <a:buFont typeface="Arial"/>
              <a:buNone/>
            </a:pPr>
            <a:r>
              <a:t/>
            </a:r>
            <a:endParaRPr sz="900">
              <a:solidFill>
                <a:srgbClr val="878787"/>
              </a:solidFill>
              <a:latin typeface="Montserrat"/>
              <a:ea typeface="Montserrat"/>
              <a:cs typeface="Montserrat"/>
              <a:sym typeface="Montserrat"/>
            </a:endParaRPr>
          </a:p>
          <a:p>
            <a:pPr indent="0" lvl="0" marL="0" rtl="0" algn="ctr">
              <a:spcBef>
                <a:spcPts val="0"/>
              </a:spcBef>
              <a:spcAft>
                <a:spcPts val="0"/>
              </a:spcAft>
              <a:buNone/>
            </a:pPr>
            <a:r>
              <a:t/>
            </a:r>
            <a:endParaRPr sz="900">
              <a:solidFill>
                <a:srgbClr val="878787"/>
              </a:solidFill>
              <a:latin typeface="Montserrat"/>
              <a:ea typeface="Montserrat"/>
              <a:cs typeface="Montserrat"/>
              <a:sym typeface="Montserrat"/>
            </a:endParaRPr>
          </a:p>
        </p:txBody>
      </p:sp>
      <p:cxnSp>
        <p:nvCxnSpPr>
          <p:cNvPr id="135" name="Google Shape;135;p9"/>
          <p:cNvCxnSpPr/>
          <p:nvPr/>
        </p:nvCxnSpPr>
        <p:spPr>
          <a:xfrm>
            <a:off x="5383905"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136" name="Google Shape;136;p9"/>
          <p:cNvPicPr preferRelativeResize="0"/>
          <p:nvPr/>
        </p:nvPicPr>
        <p:blipFill>
          <a:blip r:embed="rId7">
            <a:alphaModFix/>
          </a:blip>
          <a:stretch>
            <a:fillRect/>
          </a:stretch>
        </p:blipFill>
        <p:spPr>
          <a:xfrm>
            <a:off x="5029363" y="4591103"/>
            <a:ext cx="840672" cy="192550"/>
          </a:xfrm>
          <a:prstGeom prst="rect">
            <a:avLst/>
          </a:prstGeom>
          <a:noFill/>
          <a:ln>
            <a:noFill/>
          </a:ln>
        </p:spPr>
      </p:pic>
      <p:pic>
        <p:nvPicPr>
          <p:cNvPr id="137" name="Google Shape;137;p9"/>
          <p:cNvPicPr preferRelativeResize="0"/>
          <p:nvPr/>
        </p:nvPicPr>
        <p:blipFill rotWithShape="1">
          <a:blip r:embed="rId8">
            <a:alphaModFix/>
          </a:blip>
          <a:srcRect b="0" l="0" r="10506" t="0"/>
          <a:stretch/>
        </p:blipFill>
        <p:spPr>
          <a:xfrm>
            <a:off x="6009080" y="4563800"/>
            <a:ext cx="430357" cy="247175"/>
          </a:xfrm>
          <a:prstGeom prst="rect">
            <a:avLst/>
          </a:prstGeom>
          <a:noFill/>
          <a:ln>
            <a:noFill/>
          </a:ln>
        </p:spPr>
      </p:pic>
      <p:sp>
        <p:nvSpPr>
          <p:cNvPr id="138" name="Google Shape;138;p9"/>
          <p:cNvSpPr/>
          <p:nvPr/>
        </p:nvSpPr>
        <p:spPr>
          <a:xfrm>
            <a:off x="6886188" y="2682525"/>
            <a:ext cx="2076000" cy="2262000"/>
          </a:xfrm>
          <a:prstGeom prst="roundRect">
            <a:avLst>
              <a:gd fmla="val 2217" name="adj"/>
            </a:avLst>
          </a:prstGeom>
          <a:solidFill>
            <a:srgbClr val="FFFFFF"/>
          </a:solidFill>
          <a:ln>
            <a:noFill/>
          </a:ln>
          <a:effectLst>
            <a:outerShdw blurRad="214313" rotWithShape="0" algn="bl" dir="5400000" dist="95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txBox="1"/>
          <p:nvPr/>
        </p:nvSpPr>
        <p:spPr>
          <a:xfrm>
            <a:off x="6840097" y="2840288"/>
            <a:ext cx="2158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0D2D5E"/>
                </a:solidFill>
                <a:latin typeface="Montserrat"/>
                <a:ea typeface="Montserrat"/>
                <a:cs typeface="Montserrat"/>
                <a:sym typeface="Montserrat"/>
              </a:rPr>
              <a:t>Bertrand Marron</a:t>
            </a:r>
            <a:endParaRPr b="1" sz="1200">
              <a:solidFill>
                <a:srgbClr val="0D2D5E"/>
              </a:solidFill>
              <a:latin typeface="Montserrat"/>
              <a:ea typeface="Montserrat"/>
              <a:cs typeface="Montserrat"/>
              <a:sym typeface="Montserrat"/>
            </a:endParaRPr>
          </a:p>
        </p:txBody>
      </p:sp>
      <p:sp>
        <p:nvSpPr>
          <p:cNvPr id="140" name="Google Shape;140;p9"/>
          <p:cNvSpPr txBox="1"/>
          <p:nvPr/>
        </p:nvSpPr>
        <p:spPr>
          <a:xfrm>
            <a:off x="6958197" y="3138412"/>
            <a:ext cx="1881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878787"/>
                </a:solidFill>
                <a:latin typeface="Montserrat"/>
                <a:ea typeface="Montserrat"/>
                <a:cs typeface="Montserrat"/>
                <a:sym typeface="Montserrat"/>
              </a:rPr>
              <a:t>CTO &amp; Partner</a:t>
            </a:r>
            <a:endParaRPr>
              <a:solidFill>
                <a:srgbClr val="878787"/>
              </a:solidFill>
            </a:endParaRPr>
          </a:p>
        </p:txBody>
      </p:sp>
      <p:sp>
        <p:nvSpPr>
          <p:cNvPr id="141" name="Google Shape;141;p9"/>
          <p:cNvSpPr txBox="1"/>
          <p:nvPr/>
        </p:nvSpPr>
        <p:spPr>
          <a:xfrm>
            <a:off x="6886197" y="3665850"/>
            <a:ext cx="2025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accent1"/>
              </a:buClr>
              <a:buSzPts val="1100"/>
              <a:buFont typeface="Arial"/>
              <a:buNone/>
            </a:pPr>
            <a:r>
              <a:rPr lang="fr" sz="900">
                <a:solidFill>
                  <a:srgbClr val="878787"/>
                </a:solidFill>
                <a:latin typeface="Montserrat"/>
                <a:ea typeface="Montserrat"/>
                <a:cs typeface="Montserrat"/>
                <a:sym typeface="Montserrat"/>
              </a:rPr>
              <a:t>Amazon expert, in charge of the development of Bizon's technical solutions. </a:t>
            </a:r>
            <a:endParaRPr sz="900">
              <a:solidFill>
                <a:srgbClr val="878787"/>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878787"/>
              </a:solidFill>
              <a:latin typeface="Montserrat"/>
              <a:ea typeface="Montserrat"/>
              <a:cs typeface="Montserrat"/>
              <a:sym typeface="Montserrat"/>
            </a:endParaRPr>
          </a:p>
        </p:txBody>
      </p:sp>
      <p:cxnSp>
        <p:nvCxnSpPr>
          <p:cNvPr id="142" name="Google Shape;142;p9"/>
          <p:cNvCxnSpPr/>
          <p:nvPr/>
        </p:nvCxnSpPr>
        <p:spPr>
          <a:xfrm>
            <a:off x="7618605" y="3599429"/>
            <a:ext cx="601500" cy="0"/>
          </a:xfrm>
          <a:prstGeom prst="straightConnector1">
            <a:avLst/>
          </a:prstGeom>
          <a:noFill/>
          <a:ln cap="flat" cmpd="sng" w="19050">
            <a:solidFill>
              <a:srgbClr val="FFC200"/>
            </a:solidFill>
            <a:prstDash val="solid"/>
            <a:round/>
            <a:headEnd len="med" w="med" type="none"/>
            <a:tailEnd len="med" w="med" type="none"/>
          </a:ln>
        </p:spPr>
      </p:cxnSp>
      <p:pic>
        <p:nvPicPr>
          <p:cNvPr id="143" name="Google Shape;143;p9"/>
          <p:cNvPicPr preferRelativeResize="0"/>
          <p:nvPr/>
        </p:nvPicPr>
        <p:blipFill>
          <a:blip r:embed="rId9">
            <a:alphaModFix/>
          </a:blip>
          <a:stretch>
            <a:fillRect/>
          </a:stretch>
        </p:blipFill>
        <p:spPr>
          <a:xfrm>
            <a:off x="7086800" y="4589353"/>
            <a:ext cx="525911" cy="166545"/>
          </a:xfrm>
          <a:prstGeom prst="rect">
            <a:avLst/>
          </a:prstGeom>
          <a:noFill/>
          <a:ln>
            <a:noFill/>
          </a:ln>
        </p:spPr>
      </p:pic>
      <p:pic>
        <p:nvPicPr>
          <p:cNvPr id="144" name="Google Shape;144;p9"/>
          <p:cNvPicPr preferRelativeResize="0"/>
          <p:nvPr/>
        </p:nvPicPr>
        <p:blipFill>
          <a:blip r:embed="rId10">
            <a:alphaModFix/>
          </a:blip>
          <a:stretch>
            <a:fillRect/>
          </a:stretch>
        </p:blipFill>
        <p:spPr>
          <a:xfrm>
            <a:off x="7711023" y="4589355"/>
            <a:ext cx="415616" cy="221607"/>
          </a:xfrm>
          <a:prstGeom prst="rect">
            <a:avLst/>
          </a:prstGeom>
          <a:noFill/>
          <a:ln>
            <a:noFill/>
          </a:ln>
        </p:spPr>
      </p:pic>
      <p:pic>
        <p:nvPicPr>
          <p:cNvPr id="145" name="Google Shape;145;p9"/>
          <p:cNvPicPr preferRelativeResize="0"/>
          <p:nvPr/>
        </p:nvPicPr>
        <p:blipFill>
          <a:blip r:embed="rId11">
            <a:alphaModFix/>
          </a:blip>
          <a:stretch>
            <a:fillRect/>
          </a:stretch>
        </p:blipFill>
        <p:spPr>
          <a:xfrm>
            <a:off x="8298801" y="4563787"/>
            <a:ext cx="453074" cy="22388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ase + Titre (vagues)">
  <p:cSld name="CUSTOM_3">
    <p:spTree>
      <p:nvGrpSpPr>
        <p:cNvPr id="146" name="Shape 146"/>
        <p:cNvGrpSpPr/>
        <p:nvPr/>
      </p:nvGrpSpPr>
      <p:grpSpPr>
        <a:xfrm>
          <a:off x="0" y="0"/>
          <a:ext cx="0" cy="0"/>
          <a:chOff x="0" y="0"/>
          <a:chExt cx="0" cy="0"/>
        </a:xfrm>
      </p:grpSpPr>
      <p:pic>
        <p:nvPicPr>
          <p:cNvPr id="147" name="Google Shape;147;p10"/>
          <p:cNvPicPr preferRelativeResize="0"/>
          <p:nvPr/>
        </p:nvPicPr>
        <p:blipFill>
          <a:blip r:embed="rId2">
            <a:alphaModFix/>
          </a:blip>
          <a:stretch>
            <a:fillRect/>
          </a:stretch>
        </p:blipFill>
        <p:spPr>
          <a:xfrm>
            <a:off x="143939" y="146650"/>
            <a:ext cx="500107" cy="440100"/>
          </a:xfrm>
          <a:prstGeom prst="rect">
            <a:avLst/>
          </a:prstGeom>
          <a:noFill/>
          <a:ln>
            <a:noFill/>
          </a:ln>
        </p:spPr>
      </p:pic>
      <p:sp>
        <p:nvSpPr>
          <p:cNvPr id="148" name="Google Shape;148;p10"/>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Font typeface="Montserrat"/>
              <a:buNone/>
              <a:defRPr b="1"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49" name="Google Shape;149;p10"/>
          <p:cNvPicPr preferRelativeResize="0"/>
          <p:nvPr/>
        </p:nvPicPr>
        <p:blipFill>
          <a:blip r:embed="rId3">
            <a:alphaModFix amt="20000"/>
          </a:blip>
          <a:stretch>
            <a:fillRect/>
          </a:stretch>
        </p:blipFill>
        <p:spPr>
          <a:xfrm rot="10800000">
            <a:off x="8371909" y="-12"/>
            <a:ext cx="778325" cy="911975"/>
          </a:xfrm>
          <a:prstGeom prst="rect">
            <a:avLst/>
          </a:prstGeom>
          <a:noFill/>
          <a:ln>
            <a:noFill/>
          </a:ln>
        </p:spPr>
      </p:pic>
      <p:pic>
        <p:nvPicPr>
          <p:cNvPr id="150" name="Google Shape;150;p10"/>
          <p:cNvPicPr preferRelativeResize="0"/>
          <p:nvPr/>
        </p:nvPicPr>
        <p:blipFill>
          <a:blip r:embed="rId4">
            <a:alphaModFix/>
          </a:blip>
          <a:stretch>
            <a:fillRect/>
          </a:stretch>
        </p:blipFill>
        <p:spPr>
          <a:xfrm>
            <a:off x="7888325" y="233061"/>
            <a:ext cx="1109501" cy="355800"/>
          </a:xfrm>
          <a:prstGeom prst="rect">
            <a:avLst/>
          </a:prstGeom>
          <a:noFill/>
          <a:ln>
            <a:noFill/>
          </a:ln>
        </p:spPr>
      </p:pic>
      <p:pic>
        <p:nvPicPr>
          <p:cNvPr id="151" name="Google Shape;151;p10"/>
          <p:cNvPicPr preferRelativeResize="0"/>
          <p:nvPr/>
        </p:nvPicPr>
        <p:blipFill>
          <a:blip r:embed="rId5">
            <a:alphaModFix amt="6000"/>
          </a:blip>
          <a:stretch>
            <a:fillRect/>
          </a:stretch>
        </p:blipFill>
        <p:spPr>
          <a:xfrm>
            <a:off x="5951881" y="4823893"/>
            <a:ext cx="3192044" cy="346332"/>
          </a:xfrm>
          <a:prstGeom prst="rect">
            <a:avLst/>
          </a:prstGeom>
          <a:noFill/>
          <a:ln>
            <a:noFill/>
          </a:ln>
        </p:spPr>
      </p:pic>
      <p:pic>
        <p:nvPicPr>
          <p:cNvPr id="152" name="Google Shape;152;p10"/>
          <p:cNvPicPr preferRelativeResize="0"/>
          <p:nvPr/>
        </p:nvPicPr>
        <p:blipFill>
          <a:blip r:embed="rId5">
            <a:alphaModFix amt="6000"/>
          </a:blip>
          <a:stretch>
            <a:fillRect/>
          </a:stretch>
        </p:blipFill>
        <p:spPr>
          <a:xfrm>
            <a:off x="3565871" y="4814425"/>
            <a:ext cx="3192044" cy="346332"/>
          </a:xfrm>
          <a:prstGeom prst="rect">
            <a:avLst/>
          </a:prstGeom>
          <a:noFill/>
          <a:ln>
            <a:noFill/>
          </a:ln>
        </p:spPr>
      </p:pic>
      <p:pic>
        <p:nvPicPr>
          <p:cNvPr id="153" name="Google Shape;153;p10"/>
          <p:cNvPicPr preferRelativeResize="0"/>
          <p:nvPr/>
        </p:nvPicPr>
        <p:blipFill>
          <a:blip r:embed="rId5">
            <a:alphaModFix amt="6000"/>
          </a:blip>
          <a:stretch>
            <a:fillRect/>
          </a:stretch>
        </p:blipFill>
        <p:spPr>
          <a:xfrm>
            <a:off x="0" y="4814425"/>
            <a:ext cx="3192044" cy="346332"/>
          </a:xfrm>
          <a:prstGeom prst="rect">
            <a:avLst/>
          </a:prstGeom>
          <a:noFill/>
          <a:ln>
            <a:noFill/>
          </a:ln>
        </p:spPr>
      </p:pic>
      <p:pic>
        <p:nvPicPr>
          <p:cNvPr id="154" name="Google Shape;154;p10"/>
          <p:cNvPicPr preferRelativeResize="0"/>
          <p:nvPr/>
        </p:nvPicPr>
        <p:blipFill>
          <a:blip r:embed="rId5">
            <a:alphaModFix amt="6000"/>
          </a:blip>
          <a:stretch>
            <a:fillRect/>
          </a:stretch>
        </p:blipFill>
        <p:spPr>
          <a:xfrm>
            <a:off x="2131848" y="4814425"/>
            <a:ext cx="3192044" cy="3463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theme" Target="../theme/theme1.xml"/><Relationship Id="rId21" Type="http://schemas.openxmlformats.org/officeDocument/2006/relationships/slideLayout" Target="../slideLayouts/slideLayout2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375"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r>
              <a:rPr lang="fr"/>
              <a:t>#</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79.jp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91.png"/><Relationship Id="rId5" Type="http://schemas.openxmlformats.org/officeDocument/2006/relationships/image" Target="../media/image80.png"/><Relationship Id="rId6" Type="http://schemas.openxmlformats.org/officeDocument/2006/relationships/image" Target="../media/image84.png"/><Relationship Id="rId7" Type="http://schemas.openxmlformats.org/officeDocument/2006/relationships/image" Target="../media/image88.png"/><Relationship Id="rId8" Type="http://schemas.openxmlformats.org/officeDocument/2006/relationships/image" Target="../media/image89.png"/><Relationship Id="rId11" Type="http://schemas.openxmlformats.org/officeDocument/2006/relationships/image" Target="../media/image93.png"/><Relationship Id="rId10" Type="http://schemas.openxmlformats.org/officeDocument/2006/relationships/image" Target="../media/image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106.png"/><Relationship Id="rId4" Type="http://schemas.openxmlformats.org/officeDocument/2006/relationships/image" Target="../media/image95.png"/><Relationship Id="rId9" Type="http://schemas.openxmlformats.org/officeDocument/2006/relationships/image" Target="../media/image108.png"/><Relationship Id="rId5" Type="http://schemas.openxmlformats.org/officeDocument/2006/relationships/image" Target="../media/image89.png"/><Relationship Id="rId6" Type="http://schemas.openxmlformats.org/officeDocument/2006/relationships/image" Target="../media/image8.png"/><Relationship Id="rId7" Type="http://schemas.openxmlformats.org/officeDocument/2006/relationships/image" Target="../media/image97.png"/><Relationship Id="rId8" Type="http://schemas.openxmlformats.org/officeDocument/2006/relationships/image" Target="../media/image102.png"/><Relationship Id="rId11" Type="http://schemas.openxmlformats.org/officeDocument/2006/relationships/image" Target="../media/image100.jpg"/><Relationship Id="rId10" Type="http://schemas.openxmlformats.org/officeDocument/2006/relationships/image" Target="../media/image124.png"/><Relationship Id="rId13" Type="http://schemas.openxmlformats.org/officeDocument/2006/relationships/image" Target="../media/image101.png"/><Relationship Id="rId12" Type="http://schemas.openxmlformats.org/officeDocument/2006/relationships/image" Target="../media/image98.png"/><Relationship Id="rId15" Type="http://schemas.openxmlformats.org/officeDocument/2006/relationships/image" Target="../media/image103.png"/><Relationship Id="rId14" Type="http://schemas.openxmlformats.org/officeDocument/2006/relationships/image" Target="../media/image9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04.png"/><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04.png"/><Relationship Id="rId4"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79.jpg"/><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19.png"/><Relationship Id="rId4" Type="http://schemas.openxmlformats.org/officeDocument/2006/relationships/image" Target="../media/image115.png"/><Relationship Id="rId9" Type="http://schemas.openxmlformats.org/officeDocument/2006/relationships/image" Target="../media/image104.png"/><Relationship Id="rId5" Type="http://schemas.openxmlformats.org/officeDocument/2006/relationships/image" Target="../media/image116.jpg"/><Relationship Id="rId6" Type="http://schemas.openxmlformats.org/officeDocument/2006/relationships/image" Target="../media/image123.png"/><Relationship Id="rId7" Type="http://schemas.openxmlformats.org/officeDocument/2006/relationships/image" Target="../media/image109.png"/><Relationship Id="rId8"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04.png"/><Relationship Id="rId4" Type="http://schemas.openxmlformats.org/officeDocument/2006/relationships/image" Target="../media/image126.png"/><Relationship Id="rId5" Type="http://schemas.openxmlformats.org/officeDocument/2006/relationships/image" Target="../media/image1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04.png"/><Relationship Id="rId4" Type="http://schemas.openxmlformats.org/officeDocument/2006/relationships/image" Target="../media/image121.png"/><Relationship Id="rId5"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83.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7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9.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7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32"/>
          <p:cNvPicPr preferRelativeResize="0"/>
          <p:nvPr/>
        </p:nvPicPr>
        <p:blipFill rotWithShape="1">
          <a:blip r:embed="rId3">
            <a:alphaModFix/>
          </a:blip>
          <a:srcRect b="0" l="2299" r="2299" t="0"/>
          <a:stretch/>
        </p:blipFill>
        <p:spPr>
          <a:xfrm>
            <a:off x="0" y="0"/>
            <a:ext cx="9144003"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3"/>
          <p:cNvSpPr txBox="1"/>
          <p:nvPr>
            <p:ph type="title"/>
          </p:nvPr>
        </p:nvSpPr>
        <p:spPr>
          <a:xfrm>
            <a:off x="290650" y="1049077"/>
            <a:ext cx="64317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LA CROISSANCE CONTINUE</a:t>
            </a:r>
            <a:endParaRPr/>
          </a:p>
        </p:txBody>
      </p:sp>
      <p:pic>
        <p:nvPicPr>
          <p:cNvPr id="548" name="Google Shape;548;p33"/>
          <p:cNvPicPr preferRelativeResize="0"/>
          <p:nvPr/>
        </p:nvPicPr>
        <p:blipFill>
          <a:blip r:embed="rId3">
            <a:alphaModFix/>
          </a:blip>
          <a:stretch>
            <a:fillRect/>
          </a:stretch>
        </p:blipFill>
        <p:spPr>
          <a:xfrm>
            <a:off x="1" y="-4"/>
            <a:ext cx="9143997" cy="5143507"/>
          </a:xfrm>
          <a:prstGeom prst="rect">
            <a:avLst/>
          </a:prstGeom>
          <a:noFill/>
          <a:ln>
            <a:noFill/>
          </a:ln>
        </p:spPr>
      </p:pic>
      <p:pic>
        <p:nvPicPr>
          <p:cNvPr id="549" name="Google Shape;549;p33"/>
          <p:cNvPicPr preferRelativeResize="0"/>
          <p:nvPr/>
        </p:nvPicPr>
        <p:blipFill>
          <a:blip r:embed="rId4">
            <a:alphaModFix/>
          </a:blip>
          <a:stretch>
            <a:fillRect/>
          </a:stretch>
        </p:blipFill>
        <p:spPr>
          <a:xfrm>
            <a:off x="2546075" y="1279938"/>
            <a:ext cx="4029075" cy="971550"/>
          </a:xfrm>
          <a:prstGeom prst="rect">
            <a:avLst/>
          </a:prstGeom>
          <a:noFill/>
          <a:ln>
            <a:noFill/>
          </a:ln>
        </p:spPr>
      </p:pic>
      <p:sp>
        <p:nvSpPr>
          <p:cNvPr id="550" name="Google Shape;550;p33"/>
          <p:cNvSpPr txBox="1"/>
          <p:nvPr/>
        </p:nvSpPr>
        <p:spPr>
          <a:xfrm>
            <a:off x="571325" y="2919413"/>
            <a:ext cx="2517000" cy="908400"/>
          </a:xfrm>
          <a:prstGeom prst="rect">
            <a:avLst/>
          </a:prstGeom>
          <a:noFill/>
          <a:ln>
            <a:noFill/>
          </a:ln>
          <a:effectLst>
            <a:outerShdw blurRad="442913" rotWithShape="0" algn="bl" dir="5400000" dist="19050">
              <a:srgbClr val="000000">
                <a:alpha val="11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fr" sz="2600">
                <a:solidFill>
                  <a:schemeClr val="lt1"/>
                </a:solidFill>
                <a:latin typeface="Montserrat ExtraBold"/>
                <a:ea typeface="Montserrat ExtraBold"/>
                <a:cs typeface="Montserrat ExtraBold"/>
                <a:sym typeface="Montserrat ExtraBold"/>
              </a:rPr>
              <a:t>#</a:t>
            </a:r>
            <a:r>
              <a:rPr lang="fr" sz="2600">
                <a:solidFill>
                  <a:schemeClr val="lt1"/>
                </a:solidFill>
                <a:latin typeface="Montserrat ExtraBold"/>
                <a:ea typeface="Montserrat ExtraBold"/>
                <a:cs typeface="Montserrat ExtraBold"/>
                <a:sym typeface="Montserrat ExtraBold"/>
              </a:rPr>
              <a:t>169</a:t>
            </a:r>
            <a:endParaRPr sz="2100">
              <a:solidFill>
                <a:schemeClr val="lt1"/>
              </a:solidFill>
              <a:latin typeface="Montserrat"/>
              <a:ea typeface="Montserrat"/>
              <a:cs typeface="Montserrat"/>
              <a:sym typeface="Montserrat"/>
            </a:endParaRPr>
          </a:p>
          <a:p>
            <a:pPr indent="0" lvl="0" marL="0" rtl="0" algn="ctr">
              <a:spcBef>
                <a:spcPts val="0"/>
              </a:spcBef>
              <a:spcAft>
                <a:spcPts val="0"/>
              </a:spcAft>
              <a:buNone/>
            </a:pPr>
            <a:r>
              <a:rPr lang="fr" sz="2100">
                <a:solidFill>
                  <a:srgbClr val="FFFFFF"/>
                </a:solidFill>
                <a:latin typeface="Montserrat ExtraBold"/>
                <a:ea typeface="Montserrat ExtraBold"/>
                <a:cs typeface="Montserrat ExtraBold"/>
                <a:sym typeface="Montserrat ExtraBold"/>
              </a:rPr>
              <a:t>in</a:t>
            </a:r>
            <a:r>
              <a:rPr lang="fr" sz="2100">
                <a:solidFill>
                  <a:srgbClr val="FFFFFF"/>
                </a:solidFill>
                <a:latin typeface="Montserrat ExtraBold"/>
                <a:ea typeface="Montserrat ExtraBold"/>
                <a:cs typeface="Montserrat ExtraBold"/>
                <a:sym typeface="Montserrat ExtraBold"/>
              </a:rPr>
              <a:t> Europe</a:t>
            </a:r>
            <a:endParaRPr sz="2100">
              <a:solidFill>
                <a:srgbClr val="FFFFFF"/>
              </a:solidFill>
              <a:latin typeface="Montserrat ExtraBold"/>
              <a:ea typeface="Montserrat ExtraBold"/>
              <a:cs typeface="Montserrat ExtraBold"/>
              <a:sym typeface="Montserrat ExtraBold"/>
            </a:endParaRPr>
          </a:p>
        </p:txBody>
      </p:sp>
      <p:sp>
        <p:nvSpPr>
          <p:cNvPr id="551" name="Google Shape;551;p33"/>
          <p:cNvSpPr txBox="1"/>
          <p:nvPr/>
        </p:nvSpPr>
        <p:spPr>
          <a:xfrm>
            <a:off x="3302125" y="2919413"/>
            <a:ext cx="2517000" cy="908400"/>
          </a:xfrm>
          <a:prstGeom prst="rect">
            <a:avLst/>
          </a:prstGeom>
          <a:noFill/>
          <a:ln>
            <a:noFill/>
          </a:ln>
          <a:effectLst>
            <a:outerShdw blurRad="442913" rotWithShape="0" algn="bl" dir="5400000" dist="19050">
              <a:srgbClr val="000000">
                <a:alpha val="11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fr" sz="2600">
                <a:solidFill>
                  <a:schemeClr val="lt1"/>
                </a:solidFill>
                <a:latin typeface="Montserrat ExtraBold"/>
                <a:ea typeface="Montserrat ExtraBold"/>
                <a:cs typeface="Montserrat ExtraBold"/>
                <a:sym typeface="Montserrat ExtraBold"/>
              </a:rPr>
              <a:t>#</a:t>
            </a:r>
            <a:r>
              <a:rPr lang="fr" sz="2600">
                <a:solidFill>
                  <a:schemeClr val="lt1"/>
                </a:solidFill>
                <a:latin typeface="Montserrat ExtraBold"/>
                <a:ea typeface="Montserrat ExtraBold"/>
                <a:cs typeface="Montserrat ExtraBold"/>
                <a:sym typeface="Montserrat ExtraBold"/>
              </a:rPr>
              <a:t>21</a:t>
            </a:r>
            <a:endParaRPr sz="2100">
              <a:solidFill>
                <a:schemeClr val="lt1"/>
              </a:solidFill>
              <a:latin typeface="Montserrat"/>
              <a:ea typeface="Montserrat"/>
              <a:cs typeface="Montserrat"/>
              <a:sym typeface="Montserrat"/>
            </a:endParaRPr>
          </a:p>
          <a:p>
            <a:pPr indent="0" lvl="0" marL="0" rtl="0" algn="ctr">
              <a:spcBef>
                <a:spcPts val="0"/>
              </a:spcBef>
              <a:spcAft>
                <a:spcPts val="0"/>
              </a:spcAft>
              <a:buNone/>
            </a:pPr>
            <a:r>
              <a:rPr lang="fr" sz="2100">
                <a:solidFill>
                  <a:srgbClr val="FFFFFF"/>
                </a:solidFill>
                <a:latin typeface="Montserrat ExtraBold"/>
                <a:ea typeface="Montserrat ExtraBold"/>
                <a:cs typeface="Montserrat ExtraBold"/>
                <a:sym typeface="Montserrat ExtraBold"/>
              </a:rPr>
              <a:t>in</a:t>
            </a:r>
            <a:r>
              <a:rPr lang="fr" sz="2100">
                <a:solidFill>
                  <a:srgbClr val="FFFFFF"/>
                </a:solidFill>
                <a:latin typeface="Montserrat ExtraBold"/>
                <a:ea typeface="Montserrat ExtraBold"/>
                <a:cs typeface="Montserrat ExtraBold"/>
                <a:sym typeface="Montserrat ExtraBold"/>
              </a:rPr>
              <a:t> e-commerce</a:t>
            </a:r>
            <a:endParaRPr sz="2100">
              <a:solidFill>
                <a:srgbClr val="FFFFFF"/>
              </a:solidFill>
              <a:latin typeface="Montserrat ExtraBold"/>
              <a:ea typeface="Montserrat ExtraBold"/>
              <a:cs typeface="Montserrat ExtraBold"/>
              <a:sym typeface="Montserrat ExtraBold"/>
            </a:endParaRPr>
          </a:p>
        </p:txBody>
      </p:sp>
      <p:sp>
        <p:nvSpPr>
          <p:cNvPr id="552" name="Google Shape;552;p33"/>
          <p:cNvSpPr txBox="1"/>
          <p:nvPr/>
        </p:nvSpPr>
        <p:spPr>
          <a:xfrm>
            <a:off x="6055675" y="2955138"/>
            <a:ext cx="2517000" cy="908400"/>
          </a:xfrm>
          <a:prstGeom prst="rect">
            <a:avLst/>
          </a:prstGeom>
          <a:noFill/>
          <a:ln>
            <a:noFill/>
          </a:ln>
          <a:effectLst>
            <a:outerShdw blurRad="442913" rotWithShape="0" algn="bl" dir="5400000" dist="19050">
              <a:srgbClr val="000000">
                <a:alpha val="11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fr" sz="2600">
                <a:solidFill>
                  <a:schemeClr val="lt1"/>
                </a:solidFill>
                <a:latin typeface="Montserrat ExtraBold"/>
                <a:ea typeface="Montserrat ExtraBold"/>
                <a:cs typeface="Montserrat ExtraBold"/>
                <a:sym typeface="Montserrat ExtraBold"/>
              </a:rPr>
              <a:t>TOP 20</a:t>
            </a:r>
            <a:endParaRPr sz="2100">
              <a:solidFill>
                <a:schemeClr val="lt1"/>
              </a:solidFill>
              <a:latin typeface="Montserrat"/>
              <a:ea typeface="Montserrat"/>
              <a:cs typeface="Montserrat"/>
              <a:sym typeface="Montserrat"/>
            </a:endParaRPr>
          </a:p>
          <a:p>
            <a:pPr indent="0" lvl="0" marL="0" rtl="0" algn="ctr">
              <a:spcBef>
                <a:spcPts val="0"/>
              </a:spcBef>
              <a:spcAft>
                <a:spcPts val="0"/>
              </a:spcAft>
              <a:buNone/>
            </a:pPr>
            <a:r>
              <a:rPr lang="fr" sz="2100">
                <a:solidFill>
                  <a:srgbClr val="FFFFFF"/>
                </a:solidFill>
                <a:latin typeface="Montserrat ExtraBold"/>
                <a:ea typeface="Montserrat ExtraBold"/>
                <a:cs typeface="Montserrat ExtraBold"/>
                <a:sym typeface="Montserrat ExtraBold"/>
              </a:rPr>
              <a:t>in </a:t>
            </a:r>
            <a:r>
              <a:rPr lang="fr" sz="2100">
                <a:solidFill>
                  <a:srgbClr val="FFFFFF"/>
                </a:solidFill>
                <a:latin typeface="Montserrat ExtraBold"/>
                <a:ea typeface="Montserrat ExtraBold"/>
                <a:cs typeface="Montserrat ExtraBold"/>
                <a:sym typeface="Montserrat ExtraBold"/>
              </a:rPr>
              <a:t>France</a:t>
            </a:r>
            <a:endParaRPr sz="210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5"/>
          <p:cNvSpPr txBox="1"/>
          <p:nvPr>
            <p:ph type="title"/>
          </p:nvPr>
        </p:nvSpPr>
        <p:spPr>
          <a:xfrm>
            <a:off x="290650" y="190927"/>
            <a:ext cx="6431700" cy="440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rPr lang="fr"/>
              <a:t>MORE THAN A </a:t>
            </a:r>
            <a:r>
              <a:rPr lang="fr"/>
              <a:t>MEDIA AGENCY</a:t>
            </a:r>
            <a:endParaRPr/>
          </a:p>
        </p:txBody>
      </p:sp>
      <p:sp>
        <p:nvSpPr>
          <p:cNvPr id="562" name="Google Shape;562;p35"/>
          <p:cNvSpPr/>
          <p:nvPr/>
        </p:nvSpPr>
        <p:spPr>
          <a:xfrm>
            <a:off x="715613" y="1132100"/>
            <a:ext cx="3304500" cy="2940900"/>
          </a:xfrm>
          <a:prstGeom prst="roundRect">
            <a:avLst>
              <a:gd fmla="val 2217" name="adj"/>
            </a:avLst>
          </a:prstGeom>
          <a:solidFill>
            <a:srgbClr val="FFFFFF"/>
          </a:solidFill>
          <a:ln>
            <a:noFill/>
          </a:ln>
          <a:effectLst>
            <a:outerShdw blurRad="214313" rotWithShape="0" algn="bl" dir="5400000" dist="9525">
              <a:srgbClr val="000000">
                <a:alpha val="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35"/>
          <p:cNvSpPr txBox="1"/>
          <p:nvPr/>
        </p:nvSpPr>
        <p:spPr>
          <a:xfrm>
            <a:off x="715625" y="4195625"/>
            <a:ext cx="330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fr">
                <a:solidFill>
                  <a:schemeClr val="dk1"/>
                </a:solidFill>
                <a:latin typeface="Montserrat"/>
                <a:ea typeface="Montserrat"/>
                <a:cs typeface="Montserrat"/>
                <a:sym typeface="Montserrat"/>
              </a:rPr>
              <a:t>A UNIQUE</a:t>
            </a:r>
            <a:r>
              <a:rPr b="1" i="0" lang="fr" sz="1400" u="none" cap="none" strike="noStrike">
                <a:solidFill>
                  <a:schemeClr val="dk1"/>
                </a:solidFill>
                <a:latin typeface="Montserrat"/>
                <a:ea typeface="Montserrat"/>
                <a:cs typeface="Montserrat"/>
                <a:sym typeface="Montserrat"/>
              </a:rPr>
              <a:t> EXPERTISE</a:t>
            </a:r>
            <a:endParaRPr b="1" i="0" sz="1400" u="none" cap="none" strike="noStrike">
              <a:solidFill>
                <a:schemeClr val="dk1"/>
              </a:solidFill>
              <a:latin typeface="Montserrat"/>
              <a:ea typeface="Montserrat"/>
              <a:cs typeface="Montserrat"/>
              <a:sym typeface="Montserrat"/>
            </a:endParaRPr>
          </a:p>
        </p:txBody>
      </p:sp>
      <p:pic>
        <p:nvPicPr>
          <p:cNvPr id="564" name="Google Shape;564;p35"/>
          <p:cNvPicPr preferRelativeResize="0"/>
          <p:nvPr/>
        </p:nvPicPr>
        <p:blipFill rotWithShape="1">
          <a:blip r:embed="rId3">
            <a:alphaModFix/>
          </a:blip>
          <a:srcRect b="5311" l="7508" r="9710" t="0"/>
          <a:stretch/>
        </p:blipFill>
        <p:spPr>
          <a:xfrm>
            <a:off x="792438" y="1049549"/>
            <a:ext cx="3133951" cy="2940900"/>
          </a:xfrm>
          <a:prstGeom prst="rect">
            <a:avLst/>
          </a:prstGeom>
          <a:noFill/>
          <a:ln>
            <a:noFill/>
          </a:ln>
        </p:spPr>
      </p:pic>
      <p:sp>
        <p:nvSpPr>
          <p:cNvPr id="565" name="Google Shape;565;p35"/>
          <p:cNvSpPr/>
          <p:nvPr/>
        </p:nvSpPr>
        <p:spPr>
          <a:xfrm>
            <a:off x="2788613" y="2009013"/>
            <a:ext cx="411300" cy="2673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grpSp>
        <p:nvGrpSpPr>
          <p:cNvPr id="566" name="Google Shape;566;p35"/>
          <p:cNvGrpSpPr/>
          <p:nvPr/>
        </p:nvGrpSpPr>
        <p:grpSpPr>
          <a:xfrm>
            <a:off x="2860160" y="2009014"/>
            <a:ext cx="318849" cy="319049"/>
            <a:chOff x="3346607" y="931822"/>
            <a:chExt cx="186724" cy="186841"/>
          </a:xfrm>
        </p:grpSpPr>
        <p:sp>
          <p:nvSpPr>
            <p:cNvPr id="567" name="Google Shape;567;p35"/>
            <p:cNvSpPr/>
            <p:nvPr/>
          </p:nvSpPr>
          <p:spPr>
            <a:xfrm rot="5253356">
              <a:off x="3366007" y="961746"/>
              <a:ext cx="147734" cy="127015"/>
            </a:xfrm>
            <a:prstGeom prst="trapezoid">
              <a:avLst>
                <a:gd fmla="val 3304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8" name="Google Shape;568;p35"/>
            <p:cNvPicPr preferRelativeResize="0"/>
            <p:nvPr/>
          </p:nvPicPr>
          <p:blipFill rotWithShape="1">
            <a:blip r:embed="rId4">
              <a:alphaModFix/>
            </a:blip>
            <a:srcRect b="0" l="0" r="0" t="0"/>
            <a:stretch/>
          </p:blipFill>
          <p:spPr>
            <a:xfrm>
              <a:off x="3346607" y="931822"/>
              <a:ext cx="186724" cy="186841"/>
            </a:xfrm>
            <a:prstGeom prst="rect">
              <a:avLst/>
            </a:prstGeom>
            <a:noFill/>
            <a:ln>
              <a:noFill/>
            </a:ln>
          </p:spPr>
        </p:pic>
      </p:grpSp>
      <p:sp>
        <p:nvSpPr>
          <p:cNvPr id="569" name="Google Shape;569;p35"/>
          <p:cNvSpPr/>
          <p:nvPr/>
        </p:nvSpPr>
        <p:spPr>
          <a:xfrm>
            <a:off x="1793213" y="1408838"/>
            <a:ext cx="411300" cy="2673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0" name="Google Shape;570;p35"/>
          <p:cNvPicPr preferRelativeResize="0"/>
          <p:nvPr/>
        </p:nvPicPr>
        <p:blipFill rotWithShape="1">
          <a:blip r:embed="rId5">
            <a:alphaModFix/>
          </a:blip>
          <a:srcRect b="0" l="0" r="0" t="0"/>
          <a:stretch/>
        </p:blipFill>
        <p:spPr>
          <a:xfrm>
            <a:off x="1839440" y="1408848"/>
            <a:ext cx="318850" cy="318850"/>
          </a:xfrm>
          <a:prstGeom prst="rect">
            <a:avLst/>
          </a:prstGeom>
          <a:noFill/>
          <a:ln>
            <a:noFill/>
          </a:ln>
        </p:spPr>
      </p:pic>
      <p:sp>
        <p:nvSpPr>
          <p:cNvPr id="571" name="Google Shape;571;p35"/>
          <p:cNvSpPr/>
          <p:nvPr/>
        </p:nvSpPr>
        <p:spPr>
          <a:xfrm>
            <a:off x="1106388" y="1864450"/>
            <a:ext cx="448500" cy="342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2" name="Google Shape;572;p35"/>
          <p:cNvPicPr preferRelativeResize="0"/>
          <p:nvPr/>
        </p:nvPicPr>
        <p:blipFill rotWithShape="1">
          <a:blip r:embed="rId6">
            <a:alphaModFix/>
          </a:blip>
          <a:srcRect b="0" l="0" r="0" t="0"/>
          <a:stretch/>
        </p:blipFill>
        <p:spPr>
          <a:xfrm>
            <a:off x="1171212" y="1888546"/>
            <a:ext cx="318850" cy="318805"/>
          </a:xfrm>
          <a:prstGeom prst="rect">
            <a:avLst/>
          </a:prstGeom>
          <a:noFill/>
          <a:ln>
            <a:noFill/>
          </a:ln>
        </p:spPr>
      </p:pic>
      <p:pic>
        <p:nvPicPr>
          <p:cNvPr id="573" name="Google Shape;573;p35"/>
          <p:cNvPicPr preferRelativeResize="0"/>
          <p:nvPr/>
        </p:nvPicPr>
        <p:blipFill rotWithShape="1">
          <a:blip r:embed="rId7">
            <a:alphaModFix/>
          </a:blip>
          <a:srcRect b="0" l="0" r="0" t="0"/>
          <a:stretch/>
        </p:blipFill>
        <p:spPr>
          <a:xfrm>
            <a:off x="1533063" y="3261299"/>
            <a:ext cx="1083850" cy="684301"/>
          </a:xfrm>
          <a:prstGeom prst="rect">
            <a:avLst/>
          </a:prstGeom>
          <a:noFill/>
          <a:ln>
            <a:noFill/>
          </a:ln>
        </p:spPr>
      </p:pic>
      <p:sp>
        <p:nvSpPr>
          <p:cNvPr id="574" name="Google Shape;574;p35"/>
          <p:cNvSpPr/>
          <p:nvPr/>
        </p:nvSpPr>
        <p:spPr>
          <a:xfrm>
            <a:off x="1721713" y="3410050"/>
            <a:ext cx="361200" cy="318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5" name="Google Shape;575;p35"/>
          <p:cNvPicPr preferRelativeResize="0"/>
          <p:nvPr/>
        </p:nvPicPr>
        <p:blipFill rotWithShape="1">
          <a:blip r:embed="rId8">
            <a:alphaModFix/>
          </a:blip>
          <a:srcRect b="0" l="-6800" r="6799" t="0"/>
          <a:stretch/>
        </p:blipFill>
        <p:spPr>
          <a:xfrm>
            <a:off x="1742887" y="3409988"/>
            <a:ext cx="318851" cy="319030"/>
          </a:xfrm>
          <a:prstGeom prst="rect">
            <a:avLst/>
          </a:prstGeom>
          <a:noFill/>
          <a:ln>
            <a:noFill/>
          </a:ln>
        </p:spPr>
      </p:pic>
      <p:pic>
        <p:nvPicPr>
          <p:cNvPr id="576" name="Google Shape;576;p35"/>
          <p:cNvPicPr preferRelativeResize="0"/>
          <p:nvPr/>
        </p:nvPicPr>
        <p:blipFill rotWithShape="1">
          <a:blip r:embed="rId9">
            <a:alphaModFix/>
          </a:blip>
          <a:srcRect b="0" l="0" r="28571" t="0"/>
          <a:stretch/>
        </p:blipFill>
        <p:spPr>
          <a:xfrm flipH="1">
            <a:off x="792437" y="2782775"/>
            <a:ext cx="830650" cy="734225"/>
          </a:xfrm>
          <a:prstGeom prst="rect">
            <a:avLst/>
          </a:prstGeom>
          <a:noFill/>
          <a:ln>
            <a:noFill/>
          </a:ln>
        </p:spPr>
      </p:pic>
      <p:sp>
        <p:nvSpPr>
          <p:cNvPr id="577" name="Google Shape;577;p35"/>
          <p:cNvSpPr/>
          <p:nvPr/>
        </p:nvSpPr>
        <p:spPr>
          <a:xfrm>
            <a:off x="1037463" y="2942400"/>
            <a:ext cx="361200" cy="318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8" name="Google Shape;578;p35"/>
          <p:cNvPicPr preferRelativeResize="0"/>
          <p:nvPr/>
        </p:nvPicPr>
        <p:blipFill rotWithShape="1">
          <a:blip r:embed="rId10">
            <a:alphaModFix/>
          </a:blip>
          <a:srcRect b="0" l="0" r="0" t="0"/>
          <a:stretch/>
        </p:blipFill>
        <p:spPr>
          <a:xfrm>
            <a:off x="1058638" y="2942425"/>
            <a:ext cx="318850" cy="318850"/>
          </a:xfrm>
          <a:prstGeom prst="rect">
            <a:avLst/>
          </a:prstGeom>
          <a:noFill/>
          <a:ln>
            <a:noFill/>
          </a:ln>
        </p:spPr>
      </p:pic>
      <p:pic>
        <p:nvPicPr>
          <p:cNvPr id="579" name="Google Shape;579;p35"/>
          <p:cNvPicPr preferRelativeResize="0"/>
          <p:nvPr/>
        </p:nvPicPr>
        <p:blipFill rotWithShape="1">
          <a:blip r:embed="rId9">
            <a:alphaModFix/>
          </a:blip>
          <a:srcRect b="0" l="0" r="0" t="0"/>
          <a:stretch/>
        </p:blipFill>
        <p:spPr>
          <a:xfrm>
            <a:off x="1910138" y="2371325"/>
            <a:ext cx="1162924" cy="734242"/>
          </a:xfrm>
          <a:prstGeom prst="rect">
            <a:avLst/>
          </a:prstGeom>
          <a:noFill/>
          <a:ln>
            <a:noFill/>
          </a:ln>
        </p:spPr>
      </p:pic>
      <p:sp>
        <p:nvSpPr>
          <p:cNvPr id="580" name="Google Shape;580;p35"/>
          <p:cNvSpPr/>
          <p:nvPr/>
        </p:nvSpPr>
        <p:spPr>
          <a:xfrm>
            <a:off x="2082913" y="2515463"/>
            <a:ext cx="361200" cy="2673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1" name="Google Shape;581;p35"/>
          <p:cNvPicPr preferRelativeResize="0"/>
          <p:nvPr/>
        </p:nvPicPr>
        <p:blipFill rotWithShape="1">
          <a:blip r:embed="rId11">
            <a:alphaModFix/>
          </a:blip>
          <a:srcRect b="0" l="0" r="0" t="0"/>
          <a:stretch/>
        </p:blipFill>
        <p:spPr>
          <a:xfrm>
            <a:off x="2118231" y="2525970"/>
            <a:ext cx="342123" cy="342119"/>
          </a:xfrm>
          <a:prstGeom prst="rect">
            <a:avLst/>
          </a:prstGeom>
          <a:noFill/>
          <a:ln>
            <a:noFill/>
          </a:ln>
        </p:spPr>
      </p:pic>
      <p:sp>
        <p:nvSpPr>
          <p:cNvPr id="582" name="Google Shape;582;p35"/>
          <p:cNvSpPr/>
          <p:nvPr/>
        </p:nvSpPr>
        <p:spPr>
          <a:xfrm>
            <a:off x="4999900" y="109880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83" name="Google Shape;583;p35"/>
          <p:cNvSpPr txBox="1"/>
          <p:nvPr/>
        </p:nvSpPr>
        <p:spPr>
          <a:xfrm>
            <a:off x="5230575" y="1194150"/>
            <a:ext cx="28140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200">
                <a:solidFill>
                  <a:srgbClr val="0D2D5C"/>
                </a:solidFill>
                <a:latin typeface="Montserrat"/>
                <a:ea typeface="Montserrat"/>
                <a:cs typeface="Montserrat"/>
                <a:sym typeface="Montserrat"/>
              </a:rPr>
              <a:t>Strategic Consulting</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584" name="Google Shape;584;p35"/>
          <p:cNvSpPr/>
          <p:nvPr/>
        </p:nvSpPr>
        <p:spPr>
          <a:xfrm>
            <a:off x="4999900" y="177425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85" name="Google Shape;585;p35"/>
          <p:cNvSpPr txBox="1"/>
          <p:nvPr/>
        </p:nvSpPr>
        <p:spPr>
          <a:xfrm>
            <a:off x="5230575" y="1869585"/>
            <a:ext cx="28722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1200">
                <a:solidFill>
                  <a:srgbClr val="0D2D5C"/>
                </a:solidFill>
                <a:latin typeface="Montserrat"/>
                <a:ea typeface="Montserrat"/>
                <a:cs typeface="Montserrat"/>
                <a:sym typeface="Montserrat"/>
              </a:rPr>
              <a:t>Brand content, graphic design, marketing, SEO</a:t>
            </a:r>
            <a:endParaRPr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C"/>
              </a:solidFill>
              <a:latin typeface="Montserrat"/>
              <a:ea typeface="Montserrat"/>
              <a:cs typeface="Montserrat"/>
              <a:sym typeface="Montserrat"/>
            </a:endParaRPr>
          </a:p>
        </p:txBody>
      </p:sp>
      <p:sp>
        <p:nvSpPr>
          <p:cNvPr id="586" name="Google Shape;586;p35"/>
          <p:cNvSpPr/>
          <p:nvPr/>
        </p:nvSpPr>
        <p:spPr>
          <a:xfrm>
            <a:off x="4999900" y="244970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87" name="Google Shape;587;p35"/>
          <p:cNvSpPr txBox="1"/>
          <p:nvPr/>
        </p:nvSpPr>
        <p:spPr>
          <a:xfrm>
            <a:off x="5307450" y="2545025"/>
            <a:ext cx="27372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588" name="Google Shape;588;p35"/>
          <p:cNvSpPr/>
          <p:nvPr/>
        </p:nvSpPr>
        <p:spPr>
          <a:xfrm>
            <a:off x="4999900" y="3125125"/>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89" name="Google Shape;589;p35"/>
          <p:cNvSpPr txBox="1"/>
          <p:nvPr/>
        </p:nvSpPr>
        <p:spPr>
          <a:xfrm>
            <a:off x="5230575" y="3220475"/>
            <a:ext cx="28722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1200">
                <a:solidFill>
                  <a:srgbClr val="0D2D5C"/>
                </a:solidFill>
                <a:latin typeface="Montserrat"/>
                <a:ea typeface="Montserrat"/>
                <a:cs typeface="Montserrat"/>
                <a:sym typeface="Montserrat"/>
              </a:rPr>
              <a:t>Distribution</a:t>
            </a:r>
            <a:endParaRPr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C"/>
              </a:solidFill>
              <a:latin typeface="Montserrat"/>
              <a:ea typeface="Montserrat"/>
              <a:cs typeface="Montserrat"/>
              <a:sym typeface="Montserrat"/>
            </a:endParaRPr>
          </a:p>
        </p:txBody>
      </p:sp>
      <p:sp>
        <p:nvSpPr>
          <p:cNvPr id="590" name="Google Shape;590;p35"/>
          <p:cNvSpPr/>
          <p:nvPr/>
        </p:nvSpPr>
        <p:spPr>
          <a:xfrm>
            <a:off x="4873200" y="1257950"/>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91" name="Google Shape;591;p35"/>
          <p:cNvSpPr/>
          <p:nvPr/>
        </p:nvSpPr>
        <p:spPr>
          <a:xfrm>
            <a:off x="4873200" y="1933400"/>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92" name="Google Shape;592;p35"/>
          <p:cNvSpPr/>
          <p:nvPr/>
        </p:nvSpPr>
        <p:spPr>
          <a:xfrm>
            <a:off x="4873200" y="2608838"/>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93" name="Google Shape;593;p35"/>
          <p:cNvSpPr/>
          <p:nvPr/>
        </p:nvSpPr>
        <p:spPr>
          <a:xfrm>
            <a:off x="4873200" y="3284275"/>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594" name="Google Shape;594;p35"/>
          <p:cNvSpPr txBox="1"/>
          <p:nvPr/>
        </p:nvSpPr>
        <p:spPr>
          <a:xfrm>
            <a:off x="4786500" y="1098788"/>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595" name="Google Shape;595;p35"/>
          <p:cNvSpPr txBox="1"/>
          <p:nvPr/>
        </p:nvSpPr>
        <p:spPr>
          <a:xfrm>
            <a:off x="4786500" y="1774238"/>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596" name="Google Shape;596;p35"/>
          <p:cNvSpPr txBox="1"/>
          <p:nvPr/>
        </p:nvSpPr>
        <p:spPr>
          <a:xfrm>
            <a:off x="4786500" y="2449675"/>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597" name="Google Shape;597;p35"/>
          <p:cNvSpPr txBox="1"/>
          <p:nvPr/>
        </p:nvSpPr>
        <p:spPr>
          <a:xfrm>
            <a:off x="4786500" y="3125125"/>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598" name="Google Shape;598;p35"/>
          <p:cNvSpPr txBox="1"/>
          <p:nvPr/>
        </p:nvSpPr>
        <p:spPr>
          <a:xfrm>
            <a:off x="5201475" y="2557840"/>
            <a:ext cx="287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0D2D5C"/>
                </a:solidFill>
                <a:latin typeface="Montserrat"/>
                <a:ea typeface="Montserrat"/>
                <a:cs typeface="Montserrat"/>
                <a:sym typeface="Montserrat"/>
              </a:rPr>
              <a:t>Retail operations</a:t>
            </a:r>
            <a:endParaRPr/>
          </a:p>
        </p:txBody>
      </p:sp>
      <p:sp>
        <p:nvSpPr>
          <p:cNvPr id="599" name="Google Shape;599;p35"/>
          <p:cNvSpPr/>
          <p:nvPr/>
        </p:nvSpPr>
        <p:spPr>
          <a:xfrm>
            <a:off x="4999900" y="380055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600" name="Google Shape;600;p35"/>
          <p:cNvSpPr txBox="1"/>
          <p:nvPr/>
        </p:nvSpPr>
        <p:spPr>
          <a:xfrm>
            <a:off x="5230575" y="3895900"/>
            <a:ext cx="28722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1200">
                <a:solidFill>
                  <a:srgbClr val="0D2D5C"/>
                </a:solidFill>
                <a:latin typeface="Montserrat"/>
                <a:ea typeface="Montserrat"/>
                <a:cs typeface="Montserrat"/>
                <a:sym typeface="Montserrat"/>
              </a:rPr>
              <a:t>Retail Media</a:t>
            </a:r>
            <a:endParaRPr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C"/>
              </a:solidFill>
              <a:latin typeface="Montserrat"/>
              <a:ea typeface="Montserrat"/>
              <a:cs typeface="Montserrat"/>
              <a:sym typeface="Montserrat"/>
            </a:endParaRPr>
          </a:p>
        </p:txBody>
      </p:sp>
      <p:sp>
        <p:nvSpPr>
          <p:cNvPr id="601" name="Google Shape;601;p35"/>
          <p:cNvSpPr/>
          <p:nvPr/>
        </p:nvSpPr>
        <p:spPr>
          <a:xfrm>
            <a:off x="4873200" y="3959700"/>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602" name="Google Shape;602;p35"/>
          <p:cNvSpPr txBox="1"/>
          <p:nvPr/>
        </p:nvSpPr>
        <p:spPr>
          <a:xfrm>
            <a:off x="4786500" y="3800550"/>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6"/>
          <p:cNvSpPr/>
          <p:nvPr/>
        </p:nvSpPr>
        <p:spPr>
          <a:xfrm>
            <a:off x="717863" y="810375"/>
            <a:ext cx="2340000" cy="4068900"/>
          </a:xfrm>
          <a:prstGeom prst="roundRect">
            <a:avLst>
              <a:gd fmla="val 2217" name="adj"/>
            </a:avLst>
          </a:prstGeom>
          <a:solidFill>
            <a:srgbClr val="FFFFFF"/>
          </a:solidFill>
          <a:ln>
            <a:noFill/>
          </a:ln>
          <a:effectLst>
            <a:outerShdw blurRad="214313" rotWithShape="0" algn="bl" dir="5400000" dist="9525">
              <a:srgbClr val="000000">
                <a:alpha val="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36"/>
          <p:cNvSpPr/>
          <p:nvPr/>
        </p:nvSpPr>
        <p:spPr>
          <a:xfrm>
            <a:off x="3409288" y="810375"/>
            <a:ext cx="2340000" cy="4068900"/>
          </a:xfrm>
          <a:prstGeom prst="roundRect">
            <a:avLst>
              <a:gd fmla="val 2217" name="adj"/>
            </a:avLst>
          </a:prstGeom>
          <a:solidFill>
            <a:srgbClr val="FFFFFF"/>
          </a:solidFill>
          <a:ln>
            <a:noFill/>
          </a:ln>
          <a:effectLst>
            <a:outerShdw blurRad="214313" rotWithShape="0" algn="bl" dir="5400000" dist="9525">
              <a:srgbClr val="000000">
                <a:alpha val="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36"/>
          <p:cNvSpPr/>
          <p:nvPr/>
        </p:nvSpPr>
        <p:spPr>
          <a:xfrm>
            <a:off x="6060338" y="810375"/>
            <a:ext cx="2340000" cy="4068900"/>
          </a:xfrm>
          <a:prstGeom prst="roundRect">
            <a:avLst>
              <a:gd fmla="val 2217" name="adj"/>
            </a:avLst>
          </a:prstGeom>
          <a:solidFill>
            <a:srgbClr val="FFFFFF"/>
          </a:solidFill>
          <a:ln>
            <a:noFill/>
          </a:ln>
          <a:effectLst>
            <a:outerShdw blurRad="214313" rotWithShape="0" algn="bl" dir="5400000" dist="9525">
              <a:srgbClr val="000000">
                <a:alpha val="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36"/>
          <p:cNvSpPr txBox="1"/>
          <p:nvPr/>
        </p:nvSpPr>
        <p:spPr>
          <a:xfrm>
            <a:off x="6183638" y="1560925"/>
            <a:ext cx="2242500" cy="3193500"/>
          </a:xfrm>
          <a:prstGeom prst="rect">
            <a:avLst/>
          </a:prstGeom>
          <a:noFill/>
          <a:ln>
            <a:noFill/>
          </a:ln>
        </p:spPr>
        <p:txBody>
          <a:bodyPr anchorCtr="0" anchor="t" bIns="0" lIns="90000" spcFirstLastPara="1" rIns="90000" wrap="square" tIns="108000">
            <a:noAutofit/>
          </a:bodyPr>
          <a:lstStyle/>
          <a:p>
            <a:pPr indent="0" lvl="0" marL="0" marR="0" rtl="0" algn="l">
              <a:lnSpc>
                <a:spcPct val="115000"/>
              </a:lnSpc>
              <a:spcBef>
                <a:spcPts val="0"/>
              </a:spcBef>
              <a:spcAft>
                <a:spcPts val="0"/>
              </a:spcAft>
              <a:buClr>
                <a:srgbClr val="000000"/>
              </a:buClr>
              <a:buSzPts val="900"/>
              <a:buFont typeface="Arial"/>
              <a:buNone/>
            </a:pPr>
            <a:r>
              <a:rPr lang="fr" sz="900">
                <a:solidFill>
                  <a:schemeClr val="dk1"/>
                </a:solidFill>
                <a:latin typeface="Montserrat ExtraBold"/>
                <a:ea typeface="Montserrat ExtraBold"/>
                <a:cs typeface="Montserrat ExtraBold"/>
                <a:sym typeface="Montserrat ExtraBold"/>
              </a:rPr>
              <a:t>Retail Media management : </a:t>
            </a:r>
            <a:endParaRPr b="0" i="0" sz="900" u="none" cap="none" strike="noStrike">
              <a:solidFill>
                <a:schemeClr val="dk1"/>
              </a:solidFill>
              <a:latin typeface="Montserrat"/>
              <a:ea typeface="Montserrat"/>
              <a:cs typeface="Montserrat"/>
              <a:sym typeface="Montserrat"/>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Amazon Sponsored Ads and DSP management</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Programmatic solution</a:t>
            </a:r>
            <a:endParaRPr b="0" i="0" sz="900" u="none" cap="none" strike="noStrike">
              <a:solidFill>
                <a:schemeClr val="dk2"/>
              </a:solidFill>
              <a:latin typeface="Montserrat"/>
              <a:ea typeface="Montserrat"/>
              <a:cs typeface="Montserrat"/>
              <a:sym typeface="Montserrat"/>
            </a:endParaRPr>
          </a:p>
          <a:p>
            <a:pPr indent="0" lvl="0" marL="0" marR="0" rtl="0" algn="l">
              <a:lnSpc>
                <a:spcPct val="115000"/>
              </a:lnSpc>
              <a:spcBef>
                <a:spcPts val="800"/>
              </a:spcBef>
              <a:spcAft>
                <a:spcPts val="0"/>
              </a:spcAft>
              <a:buClr>
                <a:srgbClr val="000000"/>
              </a:buClr>
              <a:buSzPts val="900"/>
              <a:buFont typeface="Arial"/>
              <a:buNone/>
            </a:pPr>
            <a:r>
              <a:rPr lang="fr" sz="900">
                <a:solidFill>
                  <a:schemeClr val="dk1"/>
                </a:solidFill>
                <a:latin typeface="Montserrat ExtraBold"/>
                <a:ea typeface="Montserrat ExtraBold"/>
                <a:cs typeface="Montserrat ExtraBold"/>
                <a:sym typeface="Montserrat ExtraBold"/>
              </a:rPr>
              <a:t>Retail Operations management :</a:t>
            </a:r>
            <a:endParaRPr b="0" i="0" sz="900" u="none" cap="none" strike="noStrike">
              <a:solidFill>
                <a:schemeClr val="dk1"/>
              </a:solidFill>
              <a:latin typeface="Montserrat ExtraBold"/>
              <a:ea typeface="Montserrat ExtraBold"/>
              <a:cs typeface="Montserrat ExtraBold"/>
              <a:sym typeface="Montserrat ExtraBold"/>
            </a:endParaRPr>
          </a:p>
          <a:p>
            <a:pPr indent="-143550" lvl="1" marL="266400" marR="0" rtl="0" algn="l">
              <a:lnSpc>
                <a:spcPct val="100000"/>
              </a:lnSpc>
              <a:spcBef>
                <a:spcPts val="800"/>
              </a:spcBef>
              <a:spcAft>
                <a:spcPts val="0"/>
              </a:spcAft>
              <a:buClr>
                <a:schemeClr val="dk2"/>
              </a:buClr>
              <a:buSzPts val="900"/>
              <a:buFont typeface="Montserrat"/>
              <a:buChar char="✔"/>
            </a:pPr>
            <a:r>
              <a:rPr lang="fr" sz="900">
                <a:solidFill>
                  <a:schemeClr val="dk2"/>
                </a:solidFill>
                <a:latin typeface="Montserrat"/>
                <a:ea typeface="Montserrat"/>
                <a:cs typeface="Montserrat"/>
                <a:sym typeface="Montserrat"/>
              </a:rPr>
              <a:t>Support </a:t>
            </a:r>
            <a:r>
              <a:rPr b="0" i="0" lang="fr" sz="900" u="none" cap="none" strike="noStrike">
                <a:solidFill>
                  <a:schemeClr val="dk2"/>
                </a:solidFill>
                <a:latin typeface="Montserrat"/>
                <a:ea typeface="Montserrat"/>
                <a:cs typeface="Montserrat"/>
                <a:sym typeface="Montserrat"/>
              </a:rPr>
              <a:t> on the themes :</a:t>
            </a:r>
            <a:endParaRPr b="0" i="0" sz="900" u="none" cap="none" strike="noStrike">
              <a:solidFill>
                <a:schemeClr val="dk2"/>
              </a:solidFill>
              <a:latin typeface="Montserrat"/>
              <a:ea typeface="Montserrat"/>
              <a:cs typeface="Montserrat"/>
              <a:sym typeface="Montserrat"/>
            </a:endParaRPr>
          </a:p>
          <a:p>
            <a:pPr indent="-122800" lvl="2" marL="540000"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strategic</a:t>
            </a:r>
            <a:endParaRPr b="0" i="0" sz="800" u="none" cap="none" strike="noStrike">
              <a:solidFill>
                <a:schemeClr val="dk2"/>
              </a:solidFill>
              <a:latin typeface="Montserrat"/>
              <a:ea typeface="Montserrat"/>
              <a:cs typeface="Montserrat"/>
              <a:sym typeface="Montserrat"/>
            </a:endParaRPr>
          </a:p>
          <a:p>
            <a:pPr indent="-122800" lvl="2" marL="540000"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operational </a:t>
            </a:r>
            <a:endParaRPr b="0" i="0" sz="800" u="none" cap="none" strike="noStrike">
              <a:solidFill>
                <a:schemeClr val="dk2"/>
              </a:solidFill>
              <a:latin typeface="Montserrat"/>
              <a:ea typeface="Montserrat"/>
              <a:cs typeface="Montserrat"/>
              <a:sym typeface="Montserrat"/>
            </a:endParaRPr>
          </a:p>
          <a:p>
            <a:pPr indent="-122800" lvl="2" marL="540000"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brand content and studio</a:t>
            </a:r>
            <a:endParaRPr b="0" i="0" sz="800" u="none" cap="none" strike="noStrike">
              <a:solidFill>
                <a:schemeClr val="dk2"/>
              </a:solidFill>
              <a:latin typeface="Montserrat"/>
              <a:ea typeface="Montserrat"/>
              <a:cs typeface="Montserrat"/>
              <a:sym typeface="Montserrat"/>
            </a:endParaRPr>
          </a:p>
          <a:p>
            <a:pPr indent="-122800" lvl="2" marL="540000"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analysis and reporting</a:t>
            </a:r>
            <a:endParaRPr b="0" i="0" sz="800" u="none" cap="none" strike="noStrike">
              <a:solidFill>
                <a:schemeClr val="dk2"/>
              </a:solidFill>
              <a:latin typeface="Montserrat"/>
              <a:ea typeface="Montserrat"/>
              <a:cs typeface="Montserrat"/>
              <a:sym typeface="Montserrat"/>
            </a:endParaRPr>
          </a:p>
          <a:p>
            <a:pPr indent="-122800" lvl="2" marL="540000"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organizational</a:t>
            </a:r>
            <a:endParaRPr b="0" i="0" sz="900" u="none" cap="none" strike="noStrike">
              <a:solidFill>
                <a:schemeClr val="dk2"/>
              </a:solidFill>
              <a:latin typeface="Montserrat"/>
              <a:ea typeface="Montserrat"/>
              <a:cs typeface="Montserrat"/>
              <a:sym typeface="Montserrat"/>
            </a:endParaRPr>
          </a:p>
          <a:p>
            <a:pPr indent="0" lvl="0" marL="0" marR="0" rtl="0" algn="l">
              <a:lnSpc>
                <a:spcPct val="115000"/>
              </a:lnSpc>
              <a:spcBef>
                <a:spcPts val="800"/>
              </a:spcBef>
              <a:spcAft>
                <a:spcPts val="0"/>
              </a:spcAft>
              <a:buClr>
                <a:srgbClr val="000000"/>
              </a:buClr>
              <a:buSzPts val="900"/>
              <a:buFont typeface="Arial"/>
              <a:buNone/>
            </a:pPr>
            <a:r>
              <a:rPr b="1" i="0" lang="fr" sz="900" u="none" cap="none" strike="noStrike">
                <a:solidFill>
                  <a:schemeClr val="dk1"/>
                </a:solidFill>
                <a:latin typeface="Montserrat"/>
                <a:ea typeface="Montserrat"/>
                <a:cs typeface="Montserrat"/>
                <a:sym typeface="Montserrat"/>
              </a:rPr>
              <a:t>Performance</a:t>
            </a:r>
            <a:r>
              <a:rPr b="0" i="0" lang="fr" sz="900" u="none" cap="none" strike="noStrike">
                <a:solidFill>
                  <a:schemeClr val="dk1"/>
                </a:solidFill>
                <a:latin typeface="Montserrat ExtraBold"/>
                <a:ea typeface="Montserrat ExtraBold"/>
                <a:cs typeface="Montserrat ExtraBold"/>
                <a:sym typeface="Montserrat ExtraBold"/>
              </a:rPr>
              <a:t> Management </a:t>
            </a:r>
            <a:endParaRPr b="0" i="0" sz="900" u="none" cap="none" strike="noStrike">
              <a:solidFill>
                <a:schemeClr val="dk1"/>
              </a:solidFill>
              <a:latin typeface="Montserrat"/>
              <a:ea typeface="Montserrat"/>
              <a:cs typeface="Montserrat"/>
              <a:sym typeface="Montserrat"/>
            </a:endParaRPr>
          </a:p>
          <a:p>
            <a:pPr indent="-143550" lvl="1" marL="266400" marR="0" rtl="0" algn="l">
              <a:lnSpc>
                <a:spcPct val="115000"/>
              </a:lnSpc>
              <a:spcBef>
                <a:spcPts val="800"/>
              </a:spcBef>
              <a:spcAft>
                <a:spcPts val="80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Delegated management of your sales on Amazon</a:t>
            </a:r>
            <a:endParaRPr b="0" i="0" sz="1200" u="none" cap="none" strike="noStrike">
              <a:solidFill>
                <a:schemeClr val="dk2"/>
              </a:solidFill>
              <a:latin typeface="Montserrat ExtraBold"/>
              <a:ea typeface="Montserrat ExtraBold"/>
              <a:cs typeface="Montserrat ExtraBold"/>
              <a:sym typeface="Montserrat ExtraBold"/>
            </a:endParaRPr>
          </a:p>
        </p:txBody>
      </p:sp>
      <p:sp>
        <p:nvSpPr>
          <p:cNvPr id="611" name="Google Shape;611;p36"/>
          <p:cNvSpPr txBox="1"/>
          <p:nvPr/>
        </p:nvSpPr>
        <p:spPr>
          <a:xfrm>
            <a:off x="3512488" y="1560925"/>
            <a:ext cx="2242500" cy="3428400"/>
          </a:xfrm>
          <a:prstGeom prst="rect">
            <a:avLst/>
          </a:prstGeom>
          <a:noFill/>
          <a:ln>
            <a:noFill/>
          </a:ln>
        </p:spPr>
        <p:txBody>
          <a:bodyPr anchorCtr="0" anchor="t" bIns="0" lIns="90000" spcFirstLastPara="1" rIns="90000" wrap="square" tIns="108000">
            <a:no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chemeClr val="dk1"/>
                </a:solidFill>
                <a:latin typeface="Montserrat ExtraBold"/>
                <a:ea typeface="Montserrat ExtraBold"/>
                <a:cs typeface="Montserrat ExtraBold"/>
                <a:sym typeface="Montserrat ExtraBold"/>
              </a:rPr>
              <a:t>The Essentials</a:t>
            </a:r>
            <a:endParaRPr b="0" i="0" sz="900" u="none" cap="none" strike="noStrike">
              <a:solidFill>
                <a:schemeClr val="dk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Montserrat ExtraBold"/>
              <a:ea typeface="Montserrat ExtraBold"/>
              <a:cs typeface="Montserrat ExtraBold"/>
              <a:sym typeface="Montserrat ExtraBold"/>
            </a:endParaRPr>
          </a:p>
          <a:p>
            <a:pPr indent="-143550" lvl="1" marL="266400" marR="0" rtl="0" algn="l">
              <a:lnSpc>
                <a:spcPct val="115000"/>
              </a:lnSpc>
              <a:spcBef>
                <a:spcPts val="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Writing optimized product sheets</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Vendor - Seller Integration</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Translation</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Audit &amp; visual guidelines</a:t>
            </a:r>
            <a:br>
              <a:rPr b="0" i="0" lang="fr" sz="900" u="none" cap="none" strike="noStrike">
                <a:solidFill>
                  <a:schemeClr val="dk2"/>
                </a:solidFill>
                <a:latin typeface="Montserrat"/>
                <a:ea typeface="Montserrat"/>
                <a:cs typeface="Montserrat"/>
                <a:sym typeface="Montserrat"/>
              </a:rPr>
            </a:br>
            <a:endParaRPr b="0" i="0" sz="900" u="none" cap="none" strike="noStrike">
              <a:solidFill>
                <a:schemeClr val="dk2"/>
              </a:solidFill>
              <a:latin typeface="Montserrat"/>
              <a:ea typeface="Montserrat"/>
              <a:cs typeface="Montserrat"/>
              <a:sym typeface="Montserrat"/>
            </a:endParaRPr>
          </a:p>
          <a:p>
            <a:pPr indent="0" lvl="0" marL="0" marR="0" rtl="0" algn="l">
              <a:lnSpc>
                <a:spcPct val="115000"/>
              </a:lnSpc>
              <a:spcBef>
                <a:spcPts val="600"/>
              </a:spcBef>
              <a:spcAft>
                <a:spcPts val="0"/>
              </a:spcAft>
              <a:buClr>
                <a:srgbClr val="000000"/>
              </a:buClr>
              <a:buSzPts val="900"/>
              <a:buFont typeface="Arial"/>
              <a:buNone/>
            </a:pPr>
            <a:r>
              <a:rPr b="0" i="0" lang="fr" sz="900" u="none" cap="none" strike="noStrike">
                <a:solidFill>
                  <a:schemeClr val="dk1"/>
                </a:solidFill>
                <a:latin typeface="Montserrat ExtraBold"/>
                <a:ea typeface="Montserrat ExtraBold"/>
                <a:cs typeface="Montserrat ExtraBold"/>
                <a:sym typeface="Montserrat ExtraBold"/>
              </a:rPr>
              <a:t>E-Merchandising content</a:t>
            </a:r>
            <a:endParaRPr b="0" i="0" sz="900" u="none" cap="none" strike="noStrike">
              <a:solidFill>
                <a:schemeClr val="dk1"/>
              </a:solidFill>
              <a:latin typeface="Montserrat ExtraBold"/>
              <a:ea typeface="Montserrat ExtraBold"/>
              <a:cs typeface="Montserrat ExtraBold"/>
              <a:sym typeface="Montserrat ExtraBold"/>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Brand Registry</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Creation of visual content</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A+ pages</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600"/>
              </a:spcBef>
              <a:spcAft>
                <a:spcPts val="0"/>
              </a:spcAft>
              <a:buClr>
                <a:schemeClr val="dk2"/>
              </a:buClr>
              <a:buSzPts val="900"/>
              <a:buFont typeface="Montserrat"/>
              <a:buChar char="✔"/>
            </a:pPr>
            <a:r>
              <a:rPr b="0" i="0" lang="fr" sz="900" u="none" cap="none" strike="noStrike">
                <a:solidFill>
                  <a:schemeClr val="dk1"/>
                </a:solidFill>
                <a:latin typeface="Montserrat"/>
                <a:ea typeface="Montserrat"/>
                <a:cs typeface="Montserrat"/>
                <a:sym typeface="Montserrat"/>
              </a:rPr>
              <a:t>Amazon</a:t>
            </a:r>
            <a:r>
              <a:rPr b="0" i="0" lang="fr" sz="900" u="none" cap="none" strike="noStrike">
                <a:solidFill>
                  <a:schemeClr val="dk2"/>
                </a:solidFill>
                <a:latin typeface="Montserrat"/>
                <a:ea typeface="Montserrat"/>
                <a:cs typeface="Montserrat"/>
                <a:sym typeface="Montserrat"/>
              </a:rPr>
              <a:t> Brand Store</a:t>
            </a:r>
            <a:endParaRPr b="0" i="0" sz="900" u="none" cap="none" strike="noStrike">
              <a:solidFill>
                <a:schemeClr val="dk1"/>
              </a:solidFill>
              <a:latin typeface="Montserrat"/>
              <a:ea typeface="Montserrat"/>
              <a:cs typeface="Montserrat"/>
              <a:sym typeface="Montserrat"/>
            </a:endParaRPr>
          </a:p>
          <a:p>
            <a:pPr indent="-143550" lvl="1" marL="266400" marR="0" rtl="0" algn="l">
              <a:lnSpc>
                <a:spcPct val="115000"/>
              </a:lnSpc>
              <a:spcBef>
                <a:spcPts val="600"/>
              </a:spcBef>
              <a:spcAft>
                <a:spcPts val="600"/>
              </a:spcAft>
              <a:buClr>
                <a:schemeClr val="dk2"/>
              </a:buClr>
              <a:buSzPts val="900"/>
              <a:buFont typeface="Montserrat"/>
              <a:buChar char="✔"/>
            </a:pPr>
            <a:r>
              <a:rPr b="0" i="0" lang="fr" sz="900" u="none" cap="none" strike="noStrike">
                <a:solidFill>
                  <a:schemeClr val="dk1"/>
                </a:solidFill>
                <a:latin typeface="Montserrat"/>
                <a:ea typeface="Montserrat"/>
                <a:cs typeface="Montserrat"/>
                <a:sym typeface="Montserrat"/>
              </a:rPr>
              <a:t>Training</a:t>
            </a:r>
            <a:endParaRPr b="0" i="0" sz="1200" u="none" cap="none" strike="noStrike">
              <a:solidFill>
                <a:srgbClr val="0D2D5E"/>
              </a:solidFill>
              <a:latin typeface="Montserrat ExtraBold"/>
              <a:ea typeface="Montserrat ExtraBold"/>
              <a:cs typeface="Montserrat ExtraBold"/>
              <a:sym typeface="Montserrat ExtraBold"/>
            </a:endParaRPr>
          </a:p>
        </p:txBody>
      </p:sp>
      <p:sp>
        <p:nvSpPr>
          <p:cNvPr id="612" name="Google Shape;612;p36"/>
          <p:cNvSpPr txBox="1"/>
          <p:nvPr/>
        </p:nvSpPr>
        <p:spPr>
          <a:xfrm>
            <a:off x="821138" y="1560925"/>
            <a:ext cx="2242500" cy="3193500"/>
          </a:xfrm>
          <a:prstGeom prst="rect">
            <a:avLst/>
          </a:prstGeom>
          <a:noFill/>
          <a:ln>
            <a:noFill/>
          </a:ln>
        </p:spPr>
        <p:txBody>
          <a:bodyPr anchorCtr="0" anchor="t" bIns="0" lIns="90000" spcFirstLastPara="1" rIns="90000" wrap="square" tIns="108000">
            <a:noAutofit/>
          </a:bodyPr>
          <a:lstStyle/>
          <a:p>
            <a:pPr indent="0" lvl="0" marL="0" marR="0" rtl="0" algn="l">
              <a:lnSpc>
                <a:spcPct val="115000"/>
              </a:lnSpc>
              <a:spcBef>
                <a:spcPts val="0"/>
              </a:spcBef>
              <a:spcAft>
                <a:spcPts val="0"/>
              </a:spcAft>
              <a:buClr>
                <a:srgbClr val="000000"/>
              </a:buClr>
              <a:buSzPts val="900"/>
              <a:buFont typeface="Arial"/>
              <a:buNone/>
            </a:pPr>
            <a:r>
              <a:rPr b="0" i="0" lang="fr" sz="900" u="none" cap="none" strike="noStrike">
                <a:solidFill>
                  <a:schemeClr val="dk1"/>
                </a:solidFill>
                <a:latin typeface="Montserrat ExtraBold"/>
                <a:ea typeface="Montserrat ExtraBold"/>
                <a:cs typeface="Montserrat ExtraBold"/>
                <a:sym typeface="Montserrat ExtraBold"/>
              </a:rPr>
              <a:t>Audit and Analysis</a:t>
            </a:r>
            <a:endParaRPr b="0" i="0" sz="900" u="none" cap="none" strike="noStrike">
              <a:solidFill>
                <a:schemeClr val="dk1"/>
              </a:solidFill>
              <a:latin typeface="Montserrat ExtraBold"/>
              <a:ea typeface="Montserrat ExtraBold"/>
              <a:cs typeface="Montserrat ExtraBold"/>
              <a:sym typeface="Montserrat ExtraBold"/>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Performance audit</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00000"/>
              </a:lnSpc>
              <a:spcBef>
                <a:spcPts val="800"/>
              </a:spcBef>
              <a:spcAft>
                <a:spcPts val="0"/>
              </a:spcAft>
              <a:buClr>
                <a:schemeClr val="dk2"/>
              </a:buClr>
              <a:buSzPts val="900"/>
              <a:buFont typeface="Montserrat"/>
              <a:buChar char="✔"/>
            </a:pPr>
            <a:r>
              <a:rPr lang="fr" sz="900">
                <a:solidFill>
                  <a:schemeClr val="dk2"/>
                </a:solidFill>
                <a:latin typeface="Montserrat"/>
                <a:ea typeface="Montserrat"/>
                <a:cs typeface="Montserrat"/>
                <a:sym typeface="Montserrat"/>
              </a:rPr>
              <a:t>Thematic analysis </a:t>
            </a:r>
            <a:endParaRPr b="0" i="0" sz="900" u="none" cap="none" strike="noStrike">
              <a:solidFill>
                <a:schemeClr val="dk2"/>
              </a:solidFill>
              <a:latin typeface="Montserrat"/>
              <a:ea typeface="Montserrat"/>
              <a:cs typeface="Montserrat"/>
              <a:sym typeface="Montserrat"/>
            </a:endParaRPr>
          </a:p>
          <a:p>
            <a:pPr indent="-137199" lvl="2" marL="554399"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competitive universe</a:t>
            </a:r>
            <a:endParaRPr b="0" i="0" sz="800" u="none" cap="none" strike="noStrike">
              <a:solidFill>
                <a:schemeClr val="dk2"/>
              </a:solidFill>
              <a:latin typeface="Montserrat"/>
              <a:ea typeface="Montserrat"/>
              <a:cs typeface="Montserrat"/>
              <a:sym typeface="Montserrat"/>
            </a:endParaRPr>
          </a:p>
          <a:p>
            <a:pPr indent="-137199" lvl="2" marL="554399"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catalog quality</a:t>
            </a:r>
            <a:endParaRPr b="0" i="0" sz="800" u="none" cap="none" strike="noStrike">
              <a:solidFill>
                <a:schemeClr val="dk2"/>
              </a:solidFill>
              <a:latin typeface="Montserrat"/>
              <a:ea typeface="Montserrat"/>
              <a:cs typeface="Montserrat"/>
              <a:sym typeface="Montserrat"/>
            </a:endParaRPr>
          </a:p>
          <a:p>
            <a:pPr indent="-137199" lvl="2" marL="554399" marR="0" rtl="0" algn="l">
              <a:lnSpc>
                <a:spcPct val="100000"/>
              </a:lnSpc>
              <a:spcBef>
                <a:spcPts val="400"/>
              </a:spcBef>
              <a:spcAft>
                <a:spcPts val="0"/>
              </a:spcAft>
              <a:buClr>
                <a:schemeClr val="dk2"/>
              </a:buClr>
              <a:buSzPts val="800"/>
              <a:buFont typeface="Montserrat"/>
              <a:buChar char="○"/>
            </a:pPr>
            <a:r>
              <a:rPr b="0" i="0" lang="fr" sz="800" u="none" cap="none" strike="noStrike">
                <a:solidFill>
                  <a:schemeClr val="dk2"/>
                </a:solidFill>
                <a:latin typeface="Montserrat"/>
                <a:ea typeface="Montserrat"/>
                <a:cs typeface="Montserrat"/>
                <a:sym typeface="Montserrat"/>
              </a:rPr>
              <a:t>performance advertising</a:t>
            </a:r>
            <a:br>
              <a:rPr b="0" i="0" lang="fr" sz="900" u="none" cap="none" strike="noStrike">
                <a:solidFill>
                  <a:schemeClr val="dk2"/>
                </a:solidFill>
                <a:latin typeface="Montserrat"/>
                <a:ea typeface="Montserrat"/>
                <a:cs typeface="Montserrat"/>
                <a:sym typeface="Montserrat"/>
              </a:rPr>
            </a:br>
            <a:endParaRPr b="0" i="0" sz="900" u="none" cap="none" strike="noStrike">
              <a:solidFill>
                <a:schemeClr val="dk2"/>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900"/>
              <a:buFont typeface="Arial"/>
              <a:buNone/>
            </a:pPr>
            <a:r>
              <a:rPr b="0" i="0" lang="fr" sz="900" u="none" cap="none" strike="noStrike">
                <a:solidFill>
                  <a:schemeClr val="dk1"/>
                </a:solidFill>
                <a:latin typeface="Montserrat ExtraBold"/>
                <a:ea typeface="Montserrat ExtraBold"/>
                <a:cs typeface="Montserrat ExtraBold"/>
                <a:sym typeface="Montserrat ExtraBold"/>
              </a:rPr>
              <a:t>Strategy</a:t>
            </a:r>
            <a:endParaRPr b="0" i="0" sz="900" u="none" cap="none" strike="noStrike">
              <a:solidFill>
                <a:schemeClr val="dk1"/>
              </a:solidFill>
              <a:latin typeface="Montserrat ExtraBold"/>
              <a:ea typeface="Montserrat ExtraBold"/>
              <a:cs typeface="Montserrat ExtraBold"/>
              <a:sym typeface="Montserrat ExtraBold"/>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Amazon implementation strategy</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Vendor to Seller Migration</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Amazon Coaching</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800"/>
              </a:spcBef>
              <a:spcAft>
                <a:spcPts val="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Amazon Workshop</a:t>
            </a:r>
            <a:endParaRPr b="0" i="0" sz="900" u="none" cap="none" strike="noStrike">
              <a:solidFill>
                <a:schemeClr val="dk2"/>
              </a:solidFill>
              <a:latin typeface="Montserrat"/>
              <a:ea typeface="Montserrat"/>
              <a:cs typeface="Montserrat"/>
              <a:sym typeface="Montserrat"/>
            </a:endParaRPr>
          </a:p>
          <a:p>
            <a:pPr indent="-143550" lvl="1" marL="266400" marR="0" rtl="0" algn="l">
              <a:lnSpc>
                <a:spcPct val="115000"/>
              </a:lnSpc>
              <a:spcBef>
                <a:spcPts val="800"/>
              </a:spcBef>
              <a:spcAft>
                <a:spcPts val="800"/>
              </a:spcAft>
              <a:buClr>
                <a:schemeClr val="dk2"/>
              </a:buClr>
              <a:buSzPts val="900"/>
              <a:buFont typeface="Montserrat"/>
              <a:buChar char="✔"/>
            </a:pPr>
            <a:r>
              <a:rPr b="0" i="0" lang="fr" sz="900" u="none" cap="none" strike="noStrike">
                <a:solidFill>
                  <a:schemeClr val="dk2"/>
                </a:solidFill>
                <a:latin typeface="Montserrat"/>
                <a:ea typeface="Montserrat"/>
                <a:cs typeface="Montserrat"/>
                <a:sym typeface="Montserrat"/>
              </a:rPr>
              <a:t>Reporting</a:t>
            </a:r>
            <a:endParaRPr b="0" i="0" sz="900" u="none" cap="none" strike="noStrike">
              <a:solidFill>
                <a:schemeClr val="dk2"/>
              </a:solidFill>
              <a:latin typeface="Montserrat"/>
              <a:ea typeface="Montserrat"/>
              <a:cs typeface="Montserrat"/>
              <a:sym typeface="Montserrat"/>
            </a:endParaRPr>
          </a:p>
        </p:txBody>
      </p:sp>
      <p:cxnSp>
        <p:nvCxnSpPr>
          <p:cNvPr id="613" name="Google Shape;613;p36"/>
          <p:cNvCxnSpPr/>
          <p:nvPr/>
        </p:nvCxnSpPr>
        <p:spPr>
          <a:xfrm>
            <a:off x="910929" y="1467603"/>
            <a:ext cx="1953900" cy="0"/>
          </a:xfrm>
          <a:prstGeom prst="straightConnector1">
            <a:avLst/>
          </a:prstGeom>
          <a:noFill/>
          <a:ln cap="flat" cmpd="sng" w="9525">
            <a:solidFill>
              <a:srgbClr val="D9D9D9"/>
            </a:solidFill>
            <a:prstDash val="solid"/>
            <a:round/>
            <a:headEnd len="sm" w="sm" type="none"/>
            <a:tailEnd len="sm" w="sm" type="none"/>
          </a:ln>
        </p:spPr>
      </p:cxnSp>
      <p:cxnSp>
        <p:nvCxnSpPr>
          <p:cNvPr id="614" name="Google Shape;614;p36"/>
          <p:cNvCxnSpPr/>
          <p:nvPr/>
        </p:nvCxnSpPr>
        <p:spPr>
          <a:xfrm>
            <a:off x="3582204" y="1467600"/>
            <a:ext cx="1953900" cy="0"/>
          </a:xfrm>
          <a:prstGeom prst="straightConnector1">
            <a:avLst/>
          </a:prstGeom>
          <a:noFill/>
          <a:ln cap="flat" cmpd="sng" w="9525">
            <a:solidFill>
              <a:srgbClr val="D9D9D9"/>
            </a:solidFill>
            <a:prstDash val="solid"/>
            <a:round/>
            <a:headEnd len="sm" w="sm" type="none"/>
            <a:tailEnd len="sm" w="sm" type="none"/>
          </a:ln>
        </p:spPr>
      </p:cxnSp>
      <p:cxnSp>
        <p:nvCxnSpPr>
          <p:cNvPr id="615" name="Google Shape;615;p36"/>
          <p:cNvCxnSpPr/>
          <p:nvPr/>
        </p:nvCxnSpPr>
        <p:spPr>
          <a:xfrm>
            <a:off x="6253404" y="1467600"/>
            <a:ext cx="1953900" cy="0"/>
          </a:xfrm>
          <a:prstGeom prst="straightConnector1">
            <a:avLst/>
          </a:prstGeom>
          <a:noFill/>
          <a:ln cap="flat" cmpd="sng" w="9525">
            <a:solidFill>
              <a:srgbClr val="D9D9D9"/>
            </a:solidFill>
            <a:prstDash val="solid"/>
            <a:round/>
            <a:headEnd len="sm" w="sm" type="none"/>
            <a:tailEnd len="sm" w="sm" type="none"/>
          </a:ln>
        </p:spPr>
      </p:cxnSp>
      <p:sp>
        <p:nvSpPr>
          <p:cNvPr id="616" name="Google Shape;616;p36"/>
          <p:cNvSpPr txBox="1"/>
          <p:nvPr>
            <p:ph type="title"/>
          </p:nvPr>
        </p:nvSpPr>
        <p:spPr>
          <a:xfrm>
            <a:off x="290650" y="190927"/>
            <a:ext cx="6431700" cy="440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accent1"/>
              </a:buClr>
              <a:buSzPts val="1100"/>
              <a:buFont typeface="Arial"/>
              <a:buNone/>
            </a:pPr>
            <a:r>
              <a:rPr lang="fr">
                <a:solidFill>
                  <a:srgbClr val="0D2D5C"/>
                </a:solidFill>
              </a:rPr>
              <a:t>A PROVEN METHODOLOGY</a:t>
            </a:r>
            <a:endParaRPr/>
          </a:p>
        </p:txBody>
      </p:sp>
      <p:grpSp>
        <p:nvGrpSpPr>
          <p:cNvPr id="617" name="Google Shape;617;p36"/>
          <p:cNvGrpSpPr/>
          <p:nvPr/>
        </p:nvGrpSpPr>
        <p:grpSpPr>
          <a:xfrm>
            <a:off x="1094578" y="1097098"/>
            <a:ext cx="248946" cy="248952"/>
            <a:chOff x="-1333975" y="2365850"/>
            <a:chExt cx="292225" cy="293575"/>
          </a:xfrm>
        </p:grpSpPr>
        <p:sp>
          <p:nvSpPr>
            <p:cNvPr id="618" name="Google Shape;618;p36"/>
            <p:cNvSpPr/>
            <p:nvPr/>
          </p:nvSpPr>
          <p:spPr>
            <a:xfrm>
              <a:off x="-1285150" y="2365850"/>
              <a:ext cx="191225" cy="293575"/>
            </a:xfrm>
            <a:custGeom>
              <a:rect b="b" l="l" r="r" t="t"/>
              <a:pathLst>
                <a:path extrusionOk="0" h="11743" w="7649">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6"/>
            <p:cNvSpPr/>
            <p:nvPr/>
          </p:nvSpPr>
          <p:spPr>
            <a:xfrm>
              <a:off x="-1076425" y="2452250"/>
              <a:ext cx="34675" cy="18150"/>
            </a:xfrm>
            <a:custGeom>
              <a:rect b="b" l="l" r="r" t="t"/>
              <a:pathLst>
                <a:path extrusionOk="0" h="726" w="1387">
                  <a:moveTo>
                    <a:pt x="347" y="1"/>
                  </a:moveTo>
                  <a:cubicBezTo>
                    <a:pt x="158" y="1"/>
                    <a:pt x="0" y="158"/>
                    <a:pt x="0" y="379"/>
                  </a:cubicBezTo>
                  <a:cubicBezTo>
                    <a:pt x="0" y="568"/>
                    <a:pt x="158" y="725"/>
                    <a:pt x="347" y="725"/>
                  </a:cubicBezTo>
                  <a:lnTo>
                    <a:pt x="1040" y="725"/>
                  </a:lnTo>
                  <a:cubicBezTo>
                    <a:pt x="1229" y="725"/>
                    <a:pt x="1386" y="568"/>
                    <a:pt x="1386" y="379"/>
                  </a:cubicBezTo>
                  <a:cubicBezTo>
                    <a:pt x="1386" y="158"/>
                    <a:pt x="1229" y="1"/>
                    <a:pt x="1040"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6"/>
            <p:cNvSpPr/>
            <p:nvPr/>
          </p:nvSpPr>
          <p:spPr>
            <a:xfrm>
              <a:off x="-1333975" y="2452250"/>
              <a:ext cx="34675" cy="18150"/>
            </a:xfrm>
            <a:custGeom>
              <a:rect b="b" l="l" r="r" t="t"/>
              <a:pathLst>
                <a:path extrusionOk="0" h="726" w="1387">
                  <a:moveTo>
                    <a:pt x="347" y="1"/>
                  </a:moveTo>
                  <a:cubicBezTo>
                    <a:pt x="158" y="1"/>
                    <a:pt x="0" y="158"/>
                    <a:pt x="0" y="379"/>
                  </a:cubicBezTo>
                  <a:cubicBezTo>
                    <a:pt x="0" y="568"/>
                    <a:pt x="158" y="725"/>
                    <a:pt x="347" y="725"/>
                  </a:cubicBezTo>
                  <a:lnTo>
                    <a:pt x="1008" y="725"/>
                  </a:lnTo>
                  <a:cubicBezTo>
                    <a:pt x="1197" y="694"/>
                    <a:pt x="1386" y="536"/>
                    <a:pt x="1386" y="379"/>
                  </a:cubicBezTo>
                  <a:cubicBezTo>
                    <a:pt x="1386" y="158"/>
                    <a:pt x="1197" y="1"/>
                    <a:pt x="1008"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6"/>
            <p:cNvSpPr/>
            <p:nvPr/>
          </p:nvSpPr>
          <p:spPr>
            <a:xfrm>
              <a:off x="-1093750" y="2383050"/>
              <a:ext cx="35450" cy="26575"/>
            </a:xfrm>
            <a:custGeom>
              <a:rect b="b" l="l" r="r" t="t"/>
              <a:pathLst>
                <a:path extrusionOk="0" h="1063" w="1418">
                  <a:moveTo>
                    <a:pt x="992" y="1"/>
                  </a:moveTo>
                  <a:cubicBezTo>
                    <a:pt x="931" y="1"/>
                    <a:pt x="870" y="19"/>
                    <a:pt x="819" y="59"/>
                  </a:cubicBezTo>
                  <a:lnTo>
                    <a:pt x="221" y="406"/>
                  </a:lnTo>
                  <a:cubicBezTo>
                    <a:pt x="63" y="500"/>
                    <a:pt x="0" y="721"/>
                    <a:pt x="95" y="878"/>
                  </a:cubicBezTo>
                  <a:cubicBezTo>
                    <a:pt x="159" y="985"/>
                    <a:pt x="295" y="1063"/>
                    <a:pt x="415" y="1063"/>
                  </a:cubicBezTo>
                  <a:cubicBezTo>
                    <a:pt x="473" y="1063"/>
                    <a:pt x="527" y="1045"/>
                    <a:pt x="567" y="1005"/>
                  </a:cubicBezTo>
                  <a:lnTo>
                    <a:pt x="1166" y="658"/>
                  </a:lnTo>
                  <a:cubicBezTo>
                    <a:pt x="1323" y="563"/>
                    <a:pt x="1418" y="343"/>
                    <a:pt x="1292" y="185"/>
                  </a:cubicBezTo>
                  <a:cubicBezTo>
                    <a:pt x="1249" y="79"/>
                    <a:pt x="1120" y="1"/>
                    <a:pt x="992"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36"/>
            <p:cNvSpPr/>
            <p:nvPr/>
          </p:nvSpPr>
          <p:spPr>
            <a:xfrm>
              <a:off x="-1317450" y="2512575"/>
              <a:ext cx="35475" cy="26225"/>
            </a:xfrm>
            <a:custGeom>
              <a:rect b="b" l="l" r="r" t="t"/>
              <a:pathLst>
                <a:path extrusionOk="0" h="1049" w="1419">
                  <a:moveTo>
                    <a:pt x="1005" y="1"/>
                  </a:moveTo>
                  <a:cubicBezTo>
                    <a:pt x="944" y="1"/>
                    <a:pt x="880" y="15"/>
                    <a:pt x="820" y="45"/>
                  </a:cubicBezTo>
                  <a:lnTo>
                    <a:pt x="221" y="392"/>
                  </a:lnTo>
                  <a:cubicBezTo>
                    <a:pt x="64" y="486"/>
                    <a:pt x="1" y="707"/>
                    <a:pt x="127" y="864"/>
                  </a:cubicBezTo>
                  <a:cubicBezTo>
                    <a:pt x="169" y="971"/>
                    <a:pt x="299" y="1049"/>
                    <a:pt x="427" y="1049"/>
                  </a:cubicBezTo>
                  <a:cubicBezTo>
                    <a:pt x="488" y="1049"/>
                    <a:pt x="548" y="1031"/>
                    <a:pt x="599" y="990"/>
                  </a:cubicBezTo>
                  <a:lnTo>
                    <a:pt x="1166" y="644"/>
                  </a:lnTo>
                  <a:cubicBezTo>
                    <a:pt x="1324" y="549"/>
                    <a:pt x="1418" y="329"/>
                    <a:pt x="1292" y="171"/>
                  </a:cubicBezTo>
                  <a:cubicBezTo>
                    <a:pt x="1250" y="64"/>
                    <a:pt x="1134" y="1"/>
                    <a:pt x="1005"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6"/>
            <p:cNvSpPr/>
            <p:nvPr/>
          </p:nvSpPr>
          <p:spPr>
            <a:xfrm>
              <a:off x="-1092975" y="2512575"/>
              <a:ext cx="34675" cy="25525"/>
            </a:xfrm>
            <a:custGeom>
              <a:rect b="b" l="l" r="r" t="t"/>
              <a:pathLst>
                <a:path extrusionOk="0" h="1021" w="1387">
                  <a:moveTo>
                    <a:pt x="378" y="1"/>
                  </a:moveTo>
                  <a:cubicBezTo>
                    <a:pt x="264" y="1"/>
                    <a:pt x="149" y="64"/>
                    <a:pt x="64" y="171"/>
                  </a:cubicBezTo>
                  <a:cubicBezTo>
                    <a:pt x="1" y="329"/>
                    <a:pt x="32" y="518"/>
                    <a:pt x="190" y="644"/>
                  </a:cubicBezTo>
                  <a:lnTo>
                    <a:pt x="788" y="990"/>
                  </a:lnTo>
                  <a:cubicBezTo>
                    <a:pt x="838" y="1010"/>
                    <a:pt x="891" y="1021"/>
                    <a:pt x="944" y="1021"/>
                  </a:cubicBezTo>
                  <a:cubicBezTo>
                    <a:pt x="1059" y="1021"/>
                    <a:pt x="1175" y="972"/>
                    <a:pt x="1261" y="864"/>
                  </a:cubicBezTo>
                  <a:cubicBezTo>
                    <a:pt x="1387" y="675"/>
                    <a:pt x="1292" y="486"/>
                    <a:pt x="1135" y="392"/>
                  </a:cubicBezTo>
                  <a:lnTo>
                    <a:pt x="536" y="45"/>
                  </a:lnTo>
                  <a:cubicBezTo>
                    <a:pt x="486" y="15"/>
                    <a:pt x="432" y="1"/>
                    <a:pt x="378"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36"/>
            <p:cNvSpPr/>
            <p:nvPr/>
          </p:nvSpPr>
          <p:spPr>
            <a:xfrm>
              <a:off x="-1316650" y="2383750"/>
              <a:ext cx="34675" cy="25525"/>
            </a:xfrm>
            <a:custGeom>
              <a:rect b="b" l="l" r="r" t="t"/>
              <a:pathLst>
                <a:path extrusionOk="0" h="1021" w="1387">
                  <a:moveTo>
                    <a:pt x="405" y="1"/>
                  </a:moveTo>
                  <a:cubicBezTo>
                    <a:pt x="283" y="1"/>
                    <a:pt x="159" y="50"/>
                    <a:pt x="95" y="157"/>
                  </a:cubicBezTo>
                  <a:cubicBezTo>
                    <a:pt x="0" y="315"/>
                    <a:pt x="63" y="504"/>
                    <a:pt x="221" y="630"/>
                  </a:cubicBezTo>
                  <a:lnTo>
                    <a:pt x="788" y="977"/>
                  </a:lnTo>
                  <a:cubicBezTo>
                    <a:pt x="838" y="1007"/>
                    <a:pt x="895" y="1021"/>
                    <a:pt x="953" y="1021"/>
                  </a:cubicBezTo>
                  <a:cubicBezTo>
                    <a:pt x="1074" y="1021"/>
                    <a:pt x="1196" y="958"/>
                    <a:pt x="1260" y="850"/>
                  </a:cubicBezTo>
                  <a:cubicBezTo>
                    <a:pt x="1386" y="693"/>
                    <a:pt x="1292" y="504"/>
                    <a:pt x="1134" y="378"/>
                  </a:cubicBezTo>
                  <a:lnTo>
                    <a:pt x="567" y="31"/>
                  </a:lnTo>
                  <a:cubicBezTo>
                    <a:pt x="517" y="11"/>
                    <a:pt x="461" y="1"/>
                    <a:pt x="405"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6"/>
            <p:cNvSpPr/>
            <p:nvPr/>
          </p:nvSpPr>
          <p:spPr>
            <a:xfrm>
              <a:off x="-1239475" y="2401575"/>
              <a:ext cx="102425" cy="153100"/>
            </a:xfrm>
            <a:custGeom>
              <a:rect b="b" l="l" r="r" t="t"/>
              <a:pathLst>
                <a:path extrusionOk="0" h="6124" w="4097">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6" name="Google Shape;626;p36"/>
          <p:cNvGrpSpPr/>
          <p:nvPr/>
        </p:nvGrpSpPr>
        <p:grpSpPr>
          <a:xfrm>
            <a:off x="3721144" y="1087861"/>
            <a:ext cx="248963" cy="249627"/>
            <a:chOff x="-50154075" y="1948175"/>
            <a:chExt cx="300100" cy="300900"/>
          </a:xfrm>
        </p:grpSpPr>
        <p:sp>
          <p:nvSpPr>
            <p:cNvPr id="627" name="Google Shape;627;p36"/>
            <p:cNvSpPr/>
            <p:nvPr/>
          </p:nvSpPr>
          <p:spPr>
            <a:xfrm>
              <a:off x="-50154075" y="1948175"/>
              <a:ext cx="300100" cy="300900"/>
            </a:xfrm>
            <a:custGeom>
              <a:rect b="b" l="l" r="r" t="t"/>
              <a:pathLst>
                <a:path extrusionOk="0" h="12036" w="12004">
                  <a:moveTo>
                    <a:pt x="2805" y="694"/>
                  </a:moveTo>
                  <a:lnTo>
                    <a:pt x="2805" y="2805"/>
                  </a:lnTo>
                  <a:lnTo>
                    <a:pt x="662" y="2805"/>
                  </a:lnTo>
                  <a:lnTo>
                    <a:pt x="662" y="694"/>
                  </a:lnTo>
                  <a:close/>
                  <a:moveTo>
                    <a:pt x="2805" y="3466"/>
                  </a:moveTo>
                  <a:lnTo>
                    <a:pt x="2805" y="5609"/>
                  </a:lnTo>
                  <a:lnTo>
                    <a:pt x="662" y="5609"/>
                  </a:lnTo>
                  <a:lnTo>
                    <a:pt x="662" y="3466"/>
                  </a:lnTo>
                  <a:close/>
                  <a:moveTo>
                    <a:pt x="7908" y="2521"/>
                  </a:moveTo>
                  <a:lnTo>
                    <a:pt x="9421" y="4033"/>
                  </a:lnTo>
                  <a:lnTo>
                    <a:pt x="7782" y="5640"/>
                  </a:lnTo>
                  <a:lnTo>
                    <a:pt x="6302" y="4128"/>
                  </a:lnTo>
                  <a:lnTo>
                    <a:pt x="7908" y="2521"/>
                  </a:lnTo>
                  <a:close/>
                  <a:moveTo>
                    <a:pt x="5798" y="4663"/>
                  </a:moveTo>
                  <a:lnTo>
                    <a:pt x="7278" y="6144"/>
                  </a:lnTo>
                  <a:lnTo>
                    <a:pt x="5766" y="7688"/>
                  </a:lnTo>
                  <a:lnTo>
                    <a:pt x="4254" y="6207"/>
                  </a:lnTo>
                  <a:lnTo>
                    <a:pt x="5798" y="4663"/>
                  </a:lnTo>
                  <a:close/>
                  <a:moveTo>
                    <a:pt x="2805" y="6302"/>
                  </a:moveTo>
                  <a:lnTo>
                    <a:pt x="2805" y="8791"/>
                  </a:lnTo>
                  <a:cubicBezTo>
                    <a:pt x="2521" y="8570"/>
                    <a:pt x="2111" y="8444"/>
                    <a:pt x="1733" y="8444"/>
                  </a:cubicBezTo>
                  <a:cubicBezTo>
                    <a:pt x="1324" y="8444"/>
                    <a:pt x="977" y="8570"/>
                    <a:pt x="662" y="8791"/>
                  </a:cubicBezTo>
                  <a:lnTo>
                    <a:pt x="662" y="6302"/>
                  </a:lnTo>
                  <a:close/>
                  <a:moveTo>
                    <a:pt x="3750" y="6711"/>
                  </a:moveTo>
                  <a:lnTo>
                    <a:pt x="5230" y="8192"/>
                  </a:lnTo>
                  <a:lnTo>
                    <a:pt x="3498" y="9925"/>
                  </a:lnTo>
                  <a:lnTo>
                    <a:pt x="3498" y="6932"/>
                  </a:lnTo>
                  <a:lnTo>
                    <a:pt x="3750" y="6711"/>
                  </a:lnTo>
                  <a:close/>
                  <a:moveTo>
                    <a:pt x="1733" y="9137"/>
                  </a:moveTo>
                  <a:cubicBezTo>
                    <a:pt x="2332" y="9137"/>
                    <a:pt x="2805" y="9610"/>
                    <a:pt x="2805" y="10208"/>
                  </a:cubicBezTo>
                  <a:cubicBezTo>
                    <a:pt x="2805" y="10807"/>
                    <a:pt x="2332" y="11279"/>
                    <a:pt x="1733" y="11279"/>
                  </a:cubicBezTo>
                  <a:cubicBezTo>
                    <a:pt x="1135" y="11279"/>
                    <a:pt x="662" y="10807"/>
                    <a:pt x="662" y="10208"/>
                  </a:cubicBezTo>
                  <a:cubicBezTo>
                    <a:pt x="662" y="9610"/>
                    <a:pt x="1135" y="9137"/>
                    <a:pt x="1733" y="9137"/>
                  </a:cubicBezTo>
                  <a:close/>
                  <a:moveTo>
                    <a:pt x="5640" y="9137"/>
                  </a:moveTo>
                  <a:lnTo>
                    <a:pt x="5640" y="11279"/>
                  </a:lnTo>
                  <a:lnTo>
                    <a:pt x="3183" y="11279"/>
                  </a:lnTo>
                  <a:lnTo>
                    <a:pt x="5262" y="9137"/>
                  </a:lnTo>
                  <a:close/>
                  <a:moveTo>
                    <a:pt x="8412" y="9137"/>
                  </a:moveTo>
                  <a:lnTo>
                    <a:pt x="8412" y="11279"/>
                  </a:lnTo>
                  <a:lnTo>
                    <a:pt x="6333" y="11279"/>
                  </a:lnTo>
                  <a:lnTo>
                    <a:pt x="6333" y="9137"/>
                  </a:lnTo>
                  <a:close/>
                  <a:moveTo>
                    <a:pt x="11248" y="9137"/>
                  </a:moveTo>
                  <a:lnTo>
                    <a:pt x="11248" y="11279"/>
                  </a:lnTo>
                  <a:lnTo>
                    <a:pt x="9106" y="11279"/>
                  </a:lnTo>
                  <a:lnTo>
                    <a:pt x="9106" y="9137"/>
                  </a:lnTo>
                  <a:close/>
                  <a:moveTo>
                    <a:pt x="347" y="1"/>
                  </a:moveTo>
                  <a:cubicBezTo>
                    <a:pt x="158" y="1"/>
                    <a:pt x="1" y="158"/>
                    <a:pt x="1" y="379"/>
                  </a:cubicBezTo>
                  <a:lnTo>
                    <a:pt x="1" y="10240"/>
                  </a:lnTo>
                  <a:cubicBezTo>
                    <a:pt x="1" y="11248"/>
                    <a:pt x="788" y="12036"/>
                    <a:pt x="1765" y="12036"/>
                  </a:cubicBezTo>
                  <a:lnTo>
                    <a:pt x="11657" y="12036"/>
                  </a:lnTo>
                  <a:cubicBezTo>
                    <a:pt x="11846" y="12036"/>
                    <a:pt x="12004" y="11878"/>
                    <a:pt x="12004" y="11657"/>
                  </a:cubicBezTo>
                  <a:lnTo>
                    <a:pt x="12004" y="8791"/>
                  </a:lnTo>
                  <a:cubicBezTo>
                    <a:pt x="11973" y="8602"/>
                    <a:pt x="11815" y="8444"/>
                    <a:pt x="11626" y="8444"/>
                  </a:cubicBezTo>
                  <a:lnTo>
                    <a:pt x="5987" y="8444"/>
                  </a:lnTo>
                  <a:lnTo>
                    <a:pt x="10177" y="4254"/>
                  </a:lnTo>
                  <a:cubicBezTo>
                    <a:pt x="10240" y="4191"/>
                    <a:pt x="10271" y="4096"/>
                    <a:pt x="10271" y="4033"/>
                  </a:cubicBezTo>
                  <a:cubicBezTo>
                    <a:pt x="10271" y="3939"/>
                    <a:pt x="10240" y="3844"/>
                    <a:pt x="10177" y="3781"/>
                  </a:cubicBezTo>
                  <a:lnTo>
                    <a:pt x="8192" y="1828"/>
                  </a:lnTo>
                  <a:cubicBezTo>
                    <a:pt x="8129" y="1765"/>
                    <a:pt x="8042" y="1733"/>
                    <a:pt x="7952" y="1733"/>
                  </a:cubicBezTo>
                  <a:cubicBezTo>
                    <a:pt x="7861" y="1733"/>
                    <a:pt x="7767" y="1765"/>
                    <a:pt x="7688" y="1828"/>
                  </a:cubicBezTo>
                  <a:lnTo>
                    <a:pt x="3498" y="5987"/>
                  </a:lnTo>
                  <a:lnTo>
                    <a:pt x="3498" y="379"/>
                  </a:lnTo>
                  <a:cubicBezTo>
                    <a:pt x="3498" y="158"/>
                    <a:pt x="3340" y="1"/>
                    <a:pt x="3151"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6"/>
            <p:cNvSpPr/>
            <p:nvPr/>
          </p:nvSpPr>
          <p:spPr>
            <a:xfrm>
              <a:off x="-50119425" y="2194700"/>
              <a:ext cx="17350" cy="17350"/>
            </a:xfrm>
            <a:custGeom>
              <a:rect b="b" l="l" r="r" t="t"/>
              <a:pathLst>
                <a:path extrusionOk="0" h="694" w="694">
                  <a:moveTo>
                    <a:pt x="347" y="1"/>
                  </a:moveTo>
                  <a:cubicBezTo>
                    <a:pt x="158" y="1"/>
                    <a:pt x="1" y="158"/>
                    <a:pt x="1" y="347"/>
                  </a:cubicBezTo>
                  <a:cubicBezTo>
                    <a:pt x="1" y="536"/>
                    <a:pt x="158" y="694"/>
                    <a:pt x="347" y="694"/>
                  </a:cubicBezTo>
                  <a:cubicBezTo>
                    <a:pt x="536" y="694"/>
                    <a:pt x="694" y="536"/>
                    <a:pt x="694" y="347"/>
                  </a:cubicBezTo>
                  <a:cubicBezTo>
                    <a:pt x="694" y="158"/>
                    <a:pt x="536" y="1"/>
                    <a:pt x="347"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9" name="Google Shape;629;p36"/>
          <p:cNvGrpSpPr/>
          <p:nvPr/>
        </p:nvGrpSpPr>
        <p:grpSpPr>
          <a:xfrm>
            <a:off x="6414975" y="1097980"/>
            <a:ext cx="248945" cy="247180"/>
            <a:chOff x="890400" y="4399350"/>
            <a:chExt cx="486600" cy="483150"/>
          </a:xfrm>
        </p:grpSpPr>
        <p:sp>
          <p:nvSpPr>
            <p:cNvPr id="630" name="Google Shape;630;p36"/>
            <p:cNvSpPr/>
            <p:nvPr/>
          </p:nvSpPr>
          <p:spPr>
            <a:xfrm>
              <a:off x="1125300" y="4503075"/>
              <a:ext cx="153800" cy="141650"/>
            </a:xfrm>
            <a:custGeom>
              <a:rect b="b" l="l" r="r" t="t"/>
              <a:pathLst>
                <a:path extrusionOk="0" h="5666" w="6152">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31" name="Google Shape;631;p36"/>
            <p:cNvSpPr/>
            <p:nvPr/>
          </p:nvSpPr>
          <p:spPr>
            <a:xfrm>
              <a:off x="890400" y="4399350"/>
              <a:ext cx="486600" cy="483150"/>
            </a:xfrm>
            <a:custGeom>
              <a:rect b="b" l="l" r="r" t="t"/>
              <a:pathLst>
                <a:path extrusionOk="0" h="19326" w="19464">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32" name="Google Shape;632;p36"/>
            <p:cNvSpPr/>
            <p:nvPr/>
          </p:nvSpPr>
          <p:spPr>
            <a:xfrm>
              <a:off x="1106975" y="4639875"/>
              <a:ext cx="28325" cy="28325"/>
            </a:xfrm>
            <a:custGeom>
              <a:rect b="b" l="l" r="r" t="t"/>
              <a:pathLst>
                <a:path extrusionOk="0" h="1133" w="1133">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633" name="Google Shape;633;p36"/>
          <p:cNvSpPr txBox="1"/>
          <p:nvPr/>
        </p:nvSpPr>
        <p:spPr>
          <a:xfrm>
            <a:off x="3721138" y="1036925"/>
            <a:ext cx="17163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accent1"/>
              </a:buClr>
              <a:buSzPts val="1100"/>
              <a:buFont typeface="Arial"/>
              <a:buNone/>
            </a:pPr>
            <a:r>
              <a:rPr b="0" i="0" lang="fr" sz="1200" u="none" cap="none" strike="noStrike">
                <a:solidFill>
                  <a:schemeClr val="dk1"/>
                </a:solidFill>
                <a:latin typeface="Montserrat ExtraBold"/>
                <a:ea typeface="Montserrat ExtraBold"/>
                <a:cs typeface="Montserrat ExtraBold"/>
                <a:sym typeface="Montserrat ExtraBold"/>
              </a:rPr>
              <a:t>Foundation</a:t>
            </a:r>
            <a:endParaRPr b="0" i="0" sz="1400" u="none" cap="none" strike="noStrike">
              <a:solidFill>
                <a:srgbClr val="000000"/>
              </a:solidFill>
              <a:latin typeface="Montserrat"/>
              <a:ea typeface="Montserrat"/>
              <a:cs typeface="Montserrat"/>
              <a:sym typeface="Montserrat"/>
            </a:endParaRPr>
          </a:p>
        </p:txBody>
      </p:sp>
      <p:sp>
        <p:nvSpPr>
          <p:cNvPr id="634" name="Google Shape;634;p36"/>
          <p:cNvSpPr txBox="1"/>
          <p:nvPr/>
        </p:nvSpPr>
        <p:spPr>
          <a:xfrm>
            <a:off x="6740113" y="1020538"/>
            <a:ext cx="1118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Montserrat ExtraBold"/>
                <a:ea typeface="Montserrat ExtraBold"/>
                <a:cs typeface="Montserrat ExtraBold"/>
                <a:sym typeface="Montserrat ExtraBold"/>
              </a:rPr>
              <a:t>Acti</a:t>
            </a:r>
            <a:r>
              <a:rPr lang="fr" sz="1200">
                <a:solidFill>
                  <a:schemeClr val="dk1"/>
                </a:solidFill>
                <a:latin typeface="Montserrat ExtraBold"/>
                <a:ea typeface="Montserrat ExtraBold"/>
                <a:cs typeface="Montserrat ExtraBold"/>
                <a:sym typeface="Montserrat ExtraBold"/>
              </a:rPr>
              <a:t>vat</a:t>
            </a:r>
            <a:r>
              <a:rPr b="0" i="0" lang="fr" sz="1200" u="none" cap="none" strike="noStrike">
                <a:solidFill>
                  <a:schemeClr val="dk1"/>
                </a:solidFill>
                <a:latin typeface="Montserrat ExtraBold"/>
                <a:ea typeface="Montserrat ExtraBold"/>
                <a:cs typeface="Montserrat ExtraBold"/>
                <a:sym typeface="Montserrat ExtraBold"/>
              </a:rPr>
              <a:t>ion</a:t>
            </a:r>
            <a:endParaRPr b="0" i="0" sz="1400" u="none" cap="none" strike="noStrike">
              <a:solidFill>
                <a:srgbClr val="000000"/>
              </a:solidFill>
              <a:latin typeface="Montserrat"/>
              <a:ea typeface="Montserrat"/>
              <a:cs typeface="Montserrat"/>
              <a:sym typeface="Montserrat"/>
            </a:endParaRPr>
          </a:p>
        </p:txBody>
      </p:sp>
      <p:sp>
        <p:nvSpPr>
          <p:cNvPr id="635" name="Google Shape;635;p36"/>
          <p:cNvSpPr txBox="1"/>
          <p:nvPr/>
        </p:nvSpPr>
        <p:spPr>
          <a:xfrm>
            <a:off x="1377613" y="1036925"/>
            <a:ext cx="1118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Montserrat ExtraBold"/>
                <a:ea typeface="Montserrat ExtraBold"/>
                <a:cs typeface="Montserrat ExtraBold"/>
                <a:sym typeface="Montserrat ExtraBold"/>
              </a:rPr>
              <a:t>Reflection</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grpSp>
        <p:nvGrpSpPr>
          <p:cNvPr id="640" name="Google Shape;640;p37"/>
          <p:cNvGrpSpPr/>
          <p:nvPr/>
        </p:nvGrpSpPr>
        <p:grpSpPr>
          <a:xfrm>
            <a:off x="3335991" y="1335904"/>
            <a:ext cx="2471633" cy="2471915"/>
            <a:chOff x="4027488" y="2256334"/>
            <a:chExt cx="4089400" cy="4092574"/>
          </a:xfrm>
        </p:grpSpPr>
        <p:sp>
          <p:nvSpPr>
            <p:cNvPr id="641" name="Google Shape;641;p37"/>
            <p:cNvSpPr/>
            <p:nvPr/>
          </p:nvSpPr>
          <p:spPr>
            <a:xfrm>
              <a:off x="4027488" y="2472234"/>
              <a:ext cx="1701800" cy="3603625"/>
            </a:xfrm>
            <a:custGeom>
              <a:rect b="b" l="l" r="r" t="t"/>
              <a:pathLst>
                <a:path extrusionOk="0" h="2532" w="1195">
                  <a:moveTo>
                    <a:pt x="722" y="2532"/>
                  </a:moveTo>
                  <a:cubicBezTo>
                    <a:pt x="721" y="2531"/>
                    <a:pt x="719" y="2530"/>
                    <a:pt x="718" y="2530"/>
                  </a:cubicBezTo>
                  <a:cubicBezTo>
                    <a:pt x="269" y="2270"/>
                    <a:pt x="0" y="1805"/>
                    <a:pt x="0" y="1286"/>
                  </a:cubicBezTo>
                  <a:cubicBezTo>
                    <a:pt x="0" y="767"/>
                    <a:pt x="269" y="302"/>
                    <a:pt x="718" y="43"/>
                  </a:cubicBezTo>
                  <a:cubicBezTo>
                    <a:pt x="718" y="43"/>
                    <a:pt x="718" y="43"/>
                    <a:pt x="719" y="42"/>
                  </a:cubicBezTo>
                  <a:lnTo>
                    <a:pt x="719" y="42"/>
                  </a:lnTo>
                  <a:cubicBezTo>
                    <a:pt x="718" y="43"/>
                    <a:pt x="718" y="43"/>
                    <a:pt x="718" y="43"/>
                  </a:cubicBezTo>
                  <a:lnTo>
                    <a:pt x="718" y="43"/>
                  </a:lnTo>
                  <a:lnTo>
                    <a:pt x="718" y="43"/>
                  </a:lnTo>
                  <a:cubicBezTo>
                    <a:pt x="718" y="43"/>
                    <a:pt x="718" y="43"/>
                    <a:pt x="719" y="42"/>
                  </a:cubicBezTo>
                  <a:cubicBezTo>
                    <a:pt x="719" y="42"/>
                    <a:pt x="720" y="42"/>
                    <a:pt x="720" y="42"/>
                  </a:cubicBezTo>
                  <a:cubicBezTo>
                    <a:pt x="770" y="13"/>
                    <a:pt x="824" y="0"/>
                    <a:pt x="877" y="0"/>
                  </a:cubicBezTo>
                  <a:lnTo>
                    <a:pt x="877" y="0"/>
                  </a:lnTo>
                  <a:lnTo>
                    <a:pt x="877" y="0"/>
                  </a:lnTo>
                  <a:cubicBezTo>
                    <a:pt x="986" y="0"/>
                    <a:pt x="1092" y="56"/>
                    <a:pt x="1151" y="157"/>
                  </a:cubicBezTo>
                  <a:cubicBezTo>
                    <a:pt x="1151" y="157"/>
                    <a:pt x="1151" y="158"/>
                    <a:pt x="1151" y="158"/>
                  </a:cubicBezTo>
                  <a:cubicBezTo>
                    <a:pt x="1152" y="158"/>
                    <a:pt x="1152" y="158"/>
                    <a:pt x="1152" y="158"/>
                  </a:cubicBezTo>
                  <a:cubicBezTo>
                    <a:pt x="1152" y="158"/>
                    <a:pt x="1152" y="159"/>
                    <a:pt x="1152" y="159"/>
                  </a:cubicBezTo>
                  <a:lnTo>
                    <a:pt x="1152" y="159"/>
                  </a:lnTo>
                  <a:cubicBezTo>
                    <a:pt x="1181" y="209"/>
                    <a:pt x="1195" y="263"/>
                    <a:pt x="1195" y="317"/>
                  </a:cubicBezTo>
                  <a:cubicBezTo>
                    <a:pt x="1195" y="427"/>
                    <a:pt x="1138" y="534"/>
                    <a:pt x="1036" y="593"/>
                  </a:cubicBezTo>
                  <a:cubicBezTo>
                    <a:pt x="785" y="738"/>
                    <a:pt x="636" y="997"/>
                    <a:pt x="636" y="1286"/>
                  </a:cubicBezTo>
                  <a:lnTo>
                    <a:pt x="636" y="1286"/>
                  </a:lnTo>
                  <a:lnTo>
                    <a:pt x="636" y="1286"/>
                  </a:lnTo>
                  <a:cubicBezTo>
                    <a:pt x="636" y="1574"/>
                    <a:pt x="784" y="1833"/>
                    <a:pt x="1033" y="1978"/>
                  </a:cubicBezTo>
                  <a:cubicBezTo>
                    <a:pt x="984" y="1950"/>
                    <a:pt x="930" y="1937"/>
                    <a:pt x="877" y="1937"/>
                  </a:cubicBezTo>
                  <a:cubicBezTo>
                    <a:pt x="767" y="1937"/>
                    <a:pt x="661" y="1994"/>
                    <a:pt x="602" y="2096"/>
                  </a:cubicBezTo>
                  <a:cubicBezTo>
                    <a:pt x="573" y="2146"/>
                    <a:pt x="559" y="2200"/>
                    <a:pt x="559" y="2254"/>
                  </a:cubicBezTo>
                  <a:cubicBezTo>
                    <a:pt x="559" y="2364"/>
                    <a:pt x="616" y="2471"/>
                    <a:pt x="718" y="2530"/>
                  </a:cubicBezTo>
                  <a:cubicBezTo>
                    <a:pt x="719" y="2530"/>
                    <a:pt x="721" y="2531"/>
                    <a:pt x="722" y="2532"/>
                  </a:cubicBezTo>
                </a:path>
              </a:pathLst>
            </a:custGeom>
            <a:solidFill>
              <a:srgbClr val="FFD877"/>
            </a:solidFill>
            <a:ln>
              <a:noFill/>
            </a:ln>
          </p:spPr>
          <p:txBody>
            <a:bodyPr anchorCtr="0" anchor="t" bIns="12875" lIns="25725" spcFirstLastPara="1" rIns="25725" wrap="square" tIns="12875">
              <a:noAutofit/>
            </a:bodyPr>
            <a:lstStyle/>
            <a:p>
              <a:pPr indent="0" lvl="0" marL="0" marR="0" rtl="0" algn="l">
                <a:spcBef>
                  <a:spcPts val="0"/>
                </a:spcBef>
                <a:spcAft>
                  <a:spcPts val="0"/>
                </a:spcAft>
                <a:buNone/>
              </a:pPr>
              <a:r>
                <a:t/>
              </a:r>
              <a:endParaRPr sz="1100">
                <a:solidFill>
                  <a:srgbClr val="0D2D5E"/>
                </a:solidFill>
                <a:latin typeface="Calibri"/>
                <a:ea typeface="Calibri"/>
                <a:cs typeface="Calibri"/>
                <a:sym typeface="Calibri"/>
              </a:endParaRPr>
            </a:p>
          </p:txBody>
        </p:sp>
        <p:sp>
          <p:nvSpPr>
            <p:cNvPr id="642" name="Google Shape;642;p37"/>
            <p:cNvSpPr/>
            <p:nvPr/>
          </p:nvSpPr>
          <p:spPr>
            <a:xfrm>
              <a:off x="4824413" y="4293096"/>
              <a:ext cx="3292475" cy="2055812"/>
            </a:xfrm>
            <a:custGeom>
              <a:rect b="b" l="l" r="r" t="t"/>
              <a:pathLst>
                <a:path extrusionOk="0" h="1445" w="2313">
                  <a:moveTo>
                    <a:pt x="877" y="1445"/>
                  </a:moveTo>
                  <a:cubicBezTo>
                    <a:pt x="630" y="1445"/>
                    <a:pt x="384" y="1380"/>
                    <a:pt x="159" y="1251"/>
                  </a:cubicBezTo>
                  <a:cubicBezTo>
                    <a:pt x="57" y="1192"/>
                    <a:pt x="0" y="1085"/>
                    <a:pt x="0" y="975"/>
                  </a:cubicBezTo>
                  <a:cubicBezTo>
                    <a:pt x="0" y="921"/>
                    <a:pt x="14" y="867"/>
                    <a:pt x="43" y="817"/>
                  </a:cubicBezTo>
                  <a:cubicBezTo>
                    <a:pt x="102" y="715"/>
                    <a:pt x="208" y="658"/>
                    <a:pt x="318" y="658"/>
                  </a:cubicBezTo>
                  <a:cubicBezTo>
                    <a:pt x="372" y="658"/>
                    <a:pt x="427" y="672"/>
                    <a:pt x="477" y="700"/>
                  </a:cubicBezTo>
                  <a:cubicBezTo>
                    <a:pt x="602" y="773"/>
                    <a:pt x="740" y="809"/>
                    <a:pt x="877" y="809"/>
                  </a:cubicBezTo>
                  <a:cubicBezTo>
                    <a:pt x="1015" y="809"/>
                    <a:pt x="1152" y="773"/>
                    <a:pt x="1277" y="700"/>
                  </a:cubicBezTo>
                  <a:cubicBezTo>
                    <a:pt x="1528" y="556"/>
                    <a:pt x="1678" y="297"/>
                    <a:pt x="1678" y="7"/>
                  </a:cubicBezTo>
                  <a:cubicBezTo>
                    <a:pt x="1678" y="5"/>
                    <a:pt x="1678" y="3"/>
                    <a:pt x="1678" y="0"/>
                  </a:cubicBezTo>
                  <a:cubicBezTo>
                    <a:pt x="1678" y="3"/>
                    <a:pt x="1678" y="5"/>
                    <a:pt x="1678" y="7"/>
                  </a:cubicBezTo>
                  <a:cubicBezTo>
                    <a:pt x="1678" y="183"/>
                    <a:pt x="1820" y="325"/>
                    <a:pt x="1995" y="325"/>
                  </a:cubicBezTo>
                  <a:cubicBezTo>
                    <a:pt x="2168" y="325"/>
                    <a:pt x="2308" y="187"/>
                    <a:pt x="2313" y="16"/>
                  </a:cubicBezTo>
                  <a:cubicBezTo>
                    <a:pt x="2310" y="532"/>
                    <a:pt x="2042" y="993"/>
                    <a:pt x="1595" y="1251"/>
                  </a:cubicBezTo>
                  <a:cubicBezTo>
                    <a:pt x="1370" y="1380"/>
                    <a:pt x="1124" y="1445"/>
                    <a:pt x="877" y="1445"/>
                  </a:cubicBezTo>
                </a:path>
              </a:pathLst>
            </a:custGeom>
            <a:solidFill>
              <a:srgbClr val="41DDF7"/>
            </a:solidFill>
            <a:ln>
              <a:noFill/>
            </a:ln>
          </p:spPr>
          <p:txBody>
            <a:bodyPr anchorCtr="0" anchor="t" bIns="12875" lIns="25725" spcFirstLastPara="1" rIns="25725" wrap="square" tIns="12875">
              <a:noAutofit/>
            </a:bodyPr>
            <a:lstStyle/>
            <a:p>
              <a:pPr indent="0" lvl="0" marL="0" marR="0" rtl="0" algn="l">
                <a:spcBef>
                  <a:spcPts val="0"/>
                </a:spcBef>
                <a:spcAft>
                  <a:spcPts val="0"/>
                </a:spcAft>
                <a:buNone/>
              </a:pPr>
              <a:r>
                <a:t/>
              </a:r>
              <a:endParaRPr sz="1100">
                <a:solidFill>
                  <a:srgbClr val="0D2D5E"/>
                </a:solidFill>
                <a:latin typeface="Calibri"/>
                <a:ea typeface="Calibri"/>
                <a:cs typeface="Calibri"/>
                <a:sym typeface="Calibri"/>
              </a:endParaRPr>
            </a:p>
          </p:txBody>
        </p:sp>
        <p:sp>
          <p:nvSpPr>
            <p:cNvPr id="643" name="Google Shape;643;p37"/>
            <p:cNvSpPr/>
            <p:nvPr/>
          </p:nvSpPr>
          <p:spPr>
            <a:xfrm>
              <a:off x="5049838" y="2256334"/>
              <a:ext cx="3067048" cy="2498727"/>
            </a:xfrm>
            <a:custGeom>
              <a:rect b="b" l="l" r="r" t="t"/>
              <a:pathLst>
                <a:path extrusionOk="0" h="1756" w="2154">
                  <a:moveTo>
                    <a:pt x="1836" y="1756"/>
                  </a:moveTo>
                  <a:cubicBezTo>
                    <a:pt x="1661" y="1756"/>
                    <a:pt x="1519" y="1614"/>
                    <a:pt x="1519" y="1438"/>
                  </a:cubicBezTo>
                  <a:cubicBezTo>
                    <a:pt x="1519" y="1149"/>
                    <a:pt x="1369" y="890"/>
                    <a:pt x="1118" y="745"/>
                  </a:cubicBezTo>
                  <a:cubicBezTo>
                    <a:pt x="993" y="672"/>
                    <a:pt x="855" y="636"/>
                    <a:pt x="718" y="636"/>
                  </a:cubicBezTo>
                  <a:cubicBezTo>
                    <a:pt x="581" y="636"/>
                    <a:pt x="443" y="672"/>
                    <a:pt x="318" y="745"/>
                  </a:cubicBezTo>
                  <a:cubicBezTo>
                    <a:pt x="420" y="686"/>
                    <a:pt x="477" y="579"/>
                    <a:pt x="477" y="469"/>
                  </a:cubicBezTo>
                  <a:lnTo>
                    <a:pt x="477" y="469"/>
                  </a:lnTo>
                  <a:cubicBezTo>
                    <a:pt x="477" y="415"/>
                    <a:pt x="463" y="361"/>
                    <a:pt x="434" y="311"/>
                  </a:cubicBezTo>
                  <a:lnTo>
                    <a:pt x="434" y="311"/>
                  </a:lnTo>
                  <a:cubicBezTo>
                    <a:pt x="434" y="311"/>
                    <a:pt x="434" y="310"/>
                    <a:pt x="434" y="310"/>
                  </a:cubicBezTo>
                  <a:cubicBezTo>
                    <a:pt x="434" y="310"/>
                    <a:pt x="434" y="310"/>
                    <a:pt x="433" y="310"/>
                  </a:cubicBezTo>
                  <a:cubicBezTo>
                    <a:pt x="433" y="310"/>
                    <a:pt x="433" y="309"/>
                    <a:pt x="433" y="309"/>
                  </a:cubicBezTo>
                  <a:cubicBezTo>
                    <a:pt x="374" y="208"/>
                    <a:pt x="268" y="152"/>
                    <a:pt x="159" y="152"/>
                  </a:cubicBezTo>
                  <a:lnTo>
                    <a:pt x="159" y="152"/>
                  </a:lnTo>
                  <a:lnTo>
                    <a:pt x="159" y="152"/>
                  </a:lnTo>
                  <a:lnTo>
                    <a:pt x="159" y="152"/>
                  </a:lnTo>
                  <a:cubicBezTo>
                    <a:pt x="105" y="152"/>
                    <a:pt x="51" y="166"/>
                    <a:pt x="1" y="194"/>
                  </a:cubicBezTo>
                  <a:cubicBezTo>
                    <a:pt x="225" y="65"/>
                    <a:pt x="472" y="0"/>
                    <a:pt x="718" y="0"/>
                  </a:cubicBezTo>
                  <a:cubicBezTo>
                    <a:pt x="965" y="0"/>
                    <a:pt x="1211" y="65"/>
                    <a:pt x="1436" y="195"/>
                  </a:cubicBezTo>
                  <a:cubicBezTo>
                    <a:pt x="1886" y="454"/>
                    <a:pt x="2154" y="919"/>
                    <a:pt x="2154" y="1438"/>
                  </a:cubicBezTo>
                  <a:cubicBezTo>
                    <a:pt x="2154" y="1614"/>
                    <a:pt x="2012" y="1756"/>
                    <a:pt x="1836" y="1756"/>
                  </a:cubicBezTo>
                  <a:moveTo>
                    <a:pt x="0" y="195"/>
                  </a:moveTo>
                  <a:cubicBezTo>
                    <a:pt x="0" y="195"/>
                    <a:pt x="0" y="195"/>
                    <a:pt x="1" y="194"/>
                  </a:cubicBezTo>
                  <a:cubicBezTo>
                    <a:pt x="0" y="195"/>
                    <a:pt x="0" y="195"/>
                    <a:pt x="0" y="195"/>
                  </a:cubicBezTo>
                  <a:close/>
                </a:path>
              </a:pathLst>
            </a:custGeom>
            <a:solidFill>
              <a:srgbClr val="F7B1D0"/>
            </a:solidFill>
            <a:ln>
              <a:noFill/>
            </a:ln>
          </p:spPr>
          <p:txBody>
            <a:bodyPr anchorCtr="0" anchor="t" bIns="12875" lIns="25725" spcFirstLastPara="1" rIns="25725" wrap="square" tIns="12875">
              <a:noAutofit/>
            </a:bodyPr>
            <a:lstStyle/>
            <a:p>
              <a:pPr indent="0" lvl="0" marL="0" marR="0" rtl="0" algn="l">
                <a:spcBef>
                  <a:spcPts val="0"/>
                </a:spcBef>
                <a:spcAft>
                  <a:spcPts val="0"/>
                </a:spcAft>
                <a:buNone/>
              </a:pPr>
              <a:r>
                <a:t/>
              </a:r>
              <a:endParaRPr sz="1100">
                <a:solidFill>
                  <a:srgbClr val="0D2D5E"/>
                </a:solidFill>
                <a:latin typeface="Calibri"/>
                <a:ea typeface="Calibri"/>
                <a:cs typeface="Calibri"/>
                <a:sym typeface="Calibri"/>
              </a:endParaRPr>
            </a:p>
          </p:txBody>
        </p:sp>
      </p:grpSp>
      <p:pic>
        <p:nvPicPr>
          <p:cNvPr id="644" name="Google Shape;644;p37"/>
          <p:cNvPicPr preferRelativeResize="0"/>
          <p:nvPr/>
        </p:nvPicPr>
        <p:blipFill>
          <a:blip r:embed="rId3">
            <a:alphaModFix/>
          </a:blip>
          <a:stretch>
            <a:fillRect/>
          </a:stretch>
        </p:blipFill>
        <p:spPr>
          <a:xfrm>
            <a:off x="5367394" y="337180"/>
            <a:ext cx="1910189" cy="1070020"/>
          </a:xfrm>
          <a:prstGeom prst="rect">
            <a:avLst/>
          </a:prstGeom>
          <a:noFill/>
          <a:ln>
            <a:noFill/>
          </a:ln>
          <a:effectLst>
            <a:outerShdw blurRad="128588" rotWithShape="0" algn="bl" dir="5400000" dist="85725">
              <a:srgbClr val="CCCCCC">
                <a:alpha val="50000"/>
              </a:srgbClr>
            </a:outerShdw>
          </a:effectLst>
        </p:spPr>
      </p:pic>
      <p:pic>
        <p:nvPicPr>
          <p:cNvPr id="645" name="Google Shape;645;p37"/>
          <p:cNvPicPr preferRelativeResize="0"/>
          <p:nvPr/>
        </p:nvPicPr>
        <p:blipFill rotWithShape="1">
          <a:blip r:embed="rId4">
            <a:alphaModFix/>
          </a:blip>
          <a:srcRect b="0" l="0" r="0" t="0"/>
          <a:stretch/>
        </p:blipFill>
        <p:spPr>
          <a:xfrm>
            <a:off x="6208762" y="847495"/>
            <a:ext cx="1450566" cy="922862"/>
          </a:xfrm>
          <a:prstGeom prst="rect">
            <a:avLst/>
          </a:prstGeom>
          <a:noFill/>
          <a:ln>
            <a:noFill/>
          </a:ln>
        </p:spPr>
      </p:pic>
      <p:pic>
        <p:nvPicPr>
          <p:cNvPr id="646" name="Google Shape;646;p37"/>
          <p:cNvPicPr preferRelativeResize="0"/>
          <p:nvPr/>
        </p:nvPicPr>
        <p:blipFill rotWithShape="1">
          <a:blip r:embed="rId5">
            <a:alphaModFix/>
          </a:blip>
          <a:srcRect b="0" l="0" r="0" t="0"/>
          <a:stretch/>
        </p:blipFill>
        <p:spPr>
          <a:xfrm rot="-1125415">
            <a:off x="5477933" y="1030204"/>
            <a:ext cx="1243369" cy="1244142"/>
          </a:xfrm>
          <a:prstGeom prst="rect">
            <a:avLst/>
          </a:prstGeom>
          <a:noFill/>
          <a:ln>
            <a:noFill/>
          </a:ln>
        </p:spPr>
      </p:pic>
      <p:sp>
        <p:nvSpPr>
          <p:cNvPr id="647" name="Google Shape;647;p37"/>
          <p:cNvSpPr/>
          <p:nvPr/>
        </p:nvSpPr>
        <p:spPr>
          <a:xfrm>
            <a:off x="5485147" y="1304134"/>
            <a:ext cx="351600" cy="232800"/>
          </a:xfrm>
          <a:prstGeom prst="ellipse">
            <a:avLst/>
          </a:prstGeom>
          <a:solidFill>
            <a:srgbClr val="FF55A2"/>
          </a:solidFill>
          <a:ln cap="flat" cmpd="sng" w="9525">
            <a:solidFill>
              <a:srgbClr val="FF55A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48" name="Google Shape;648;p37"/>
          <p:cNvPicPr preferRelativeResize="0"/>
          <p:nvPr/>
        </p:nvPicPr>
        <p:blipFill>
          <a:blip r:embed="rId6">
            <a:alphaModFix/>
          </a:blip>
          <a:stretch>
            <a:fillRect/>
          </a:stretch>
        </p:blipFill>
        <p:spPr>
          <a:xfrm>
            <a:off x="5453947" y="1235482"/>
            <a:ext cx="1203915" cy="918549"/>
          </a:xfrm>
          <a:prstGeom prst="rect">
            <a:avLst/>
          </a:prstGeom>
          <a:noFill/>
          <a:ln>
            <a:noFill/>
          </a:ln>
        </p:spPr>
      </p:pic>
      <p:sp>
        <p:nvSpPr>
          <p:cNvPr id="649" name="Google Shape;649;p37"/>
          <p:cNvSpPr/>
          <p:nvPr/>
        </p:nvSpPr>
        <p:spPr>
          <a:xfrm>
            <a:off x="3576632" y="255994"/>
            <a:ext cx="1698300" cy="668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fr" sz="1500">
                <a:solidFill>
                  <a:srgbClr val="494949"/>
                </a:solidFill>
                <a:latin typeface="Montserrat"/>
                <a:ea typeface="Montserrat"/>
                <a:cs typeface="Montserrat"/>
                <a:sym typeface="Montserrat"/>
              </a:rPr>
              <a:t>RETAIL MEDIA</a:t>
            </a:r>
            <a:endParaRPr b="1" sz="1500">
              <a:solidFill>
                <a:srgbClr val="494949"/>
              </a:solidFill>
              <a:latin typeface="Montserrat"/>
              <a:ea typeface="Montserrat"/>
              <a:cs typeface="Montserrat"/>
              <a:sym typeface="Montserrat"/>
            </a:endParaRPr>
          </a:p>
          <a:p>
            <a:pPr indent="0" lvl="0" marL="0" marR="0" rtl="0" algn="l">
              <a:spcBef>
                <a:spcPts val="0"/>
              </a:spcBef>
              <a:spcAft>
                <a:spcPts val="0"/>
              </a:spcAft>
              <a:buNone/>
            </a:pPr>
            <a:r>
              <a:t/>
            </a:r>
            <a:endParaRPr sz="1300">
              <a:solidFill>
                <a:srgbClr val="494949"/>
              </a:solidFill>
              <a:latin typeface="Montserrat"/>
              <a:ea typeface="Montserrat"/>
              <a:cs typeface="Montserrat"/>
              <a:sym typeface="Montserrat"/>
            </a:endParaRPr>
          </a:p>
        </p:txBody>
      </p:sp>
      <p:sp>
        <p:nvSpPr>
          <p:cNvPr id="650" name="Google Shape;650;p37"/>
          <p:cNvSpPr/>
          <p:nvPr/>
        </p:nvSpPr>
        <p:spPr>
          <a:xfrm>
            <a:off x="6011121" y="2562473"/>
            <a:ext cx="1910400" cy="668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fr" sz="1500">
                <a:solidFill>
                  <a:srgbClr val="494949"/>
                </a:solidFill>
                <a:latin typeface="Montserrat"/>
                <a:ea typeface="Montserrat"/>
                <a:cs typeface="Montserrat"/>
                <a:sym typeface="Montserrat"/>
              </a:rPr>
              <a:t>OWNED MEDIA</a:t>
            </a:r>
            <a:endParaRPr b="1" sz="1500">
              <a:solidFill>
                <a:srgbClr val="494949"/>
              </a:solidFill>
              <a:latin typeface="Montserrat"/>
              <a:ea typeface="Montserrat"/>
              <a:cs typeface="Montserrat"/>
              <a:sym typeface="Montserrat"/>
            </a:endParaRPr>
          </a:p>
          <a:p>
            <a:pPr indent="0" lvl="0" marL="0" marR="0" rtl="0" algn="l">
              <a:spcBef>
                <a:spcPts val="0"/>
              </a:spcBef>
              <a:spcAft>
                <a:spcPts val="0"/>
              </a:spcAft>
              <a:buNone/>
            </a:pPr>
            <a:r>
              <a:rPr lang="fr" sz="1100">
                <a:solidFill>
                  <a:srgbClr val="494949"/>
                </a:solidFill>
                <a:latin typeface="Montserrat"/>
                <a:ea typeface="Montserrat"/>
                <a:cs typeface="Montserrat"/>
                <a:sym typeface="Montserrat"/>
              </a:rPr>
              <a:t>Brand content</a:t>
            </a:r>
            <a:endParaRPr sz="1100">
              <a:solidFill>
                <a:srgbClr val="494949"/>
              </a:solidFill>
              <a:latin typeface="Montserrat"/>
              <a:ea typeface="Montserrat"/>
              <a:cs typeface="Montserrat"/>
              <a:sym typeface="Montserrat"/>
            </a:endParaRPr>
          </a:p>
        </p:txBody>
      </p:sp>
      <p:pic>
        <p:nvPicPr>
          <p:cNvPr id="651" name="Google Shape;651;p37"/>
          <p:cNvPicPr preferRelativeResize="0"/>
          <p:nvPr/>
        </p:nvPicPr>
        <p:blipFill rotWithShape="1">
          <a:blip r:embed="rId7">
            <a:alphaModFix/>
          </a:blip>
          <a:srcRect b="39146" l="0" r="0" t="0"/>
          <a:stretch/>
        </p:blipFill>
        <p:spPr>
          <a:xfrm>
            <a:off x="5257275" y="3182531"/>
            <a:ext cx="1255281" cy="1290414"/>
          </a:xfrm>
          <a:prstGeom prst="rect">
            <a:avLst/>
          </a:prstGeom>
          <a:noFill/>
          <a:ln>
            <a:noFill/>
          </a:ln>
          <a:effectLst>
            <a:outerShdw blurRad="128588" rotWithShape="0" algn="bl" dir="5400000" dist="85725">
              <a:srgbClr val="CCCCCC">
                <a:alpha val="50000"/>
              </a:srgbClr>
            </a:outerShdw>
          </a:effectLst>
        </p:spPr>
      </p:pic>
      <p:pic>
        <p:nvPicPr>
          <p:cNvPr id="652" name="Google Shape;652;p37"/>
          <p:cNvPicPr preferRelativeResize="0"/>
          <p:nvPr/>
        </p:nvPicPr>
        <p:blipFill>
          <a:blip r:embed="rId8">
            <a:alphaModFix/>
          </a:blip>
          <a:stretch>
            <a:fillRect/>
          </a:stretch>
        </p:blipFill>
        <p:spPr>
          <a:xfrm>
            <a:off x="7155140" y="3257629"/>
            <a:ext cx="930034" cy="930034"/>
          </a:xfrm>
          <a:prstGeom prst="rect">
            <a:avLst/>
          </a:prstGeom>
          <a:noFill/>
          <a:ln>
            <a:noFill/>
          </a:ln>
          <a:effectLst>
            <a:outerShdw blurRad="128588" rotWithShape="0" algn="bl" dir="5400000" dist="85725">
              <a:srgbClr val="CCCCCC">
                <a:alpha val="50000"/>
              </a:srgbClr>
            </a:outerShdw>
          </a:effectLst>
        </p:spPr>
      </p:pic>
      <p:pic>
        <p:nvPicPr>
          <p:cNvPr id="653" name="Google Shape;653;p37"/>
          <p:cNvPicPr preferRelativeResize="0"/>
          <p:nvPr/>
        </p:nvPicPr>
        <p:blipFill>
          <a:blip r:embed="rId9">
            <a:alphaModFix/>
          </a:blip>
          <a:stretch>
            <a:fillRect/>
          </a:stretch>
        </p:blipFill>
        <p:spPr>
          <a:xfrm>
            <a:off x="5714382" y="4043083"/>
            <a:ext cx="798946" cy="729805"/>
          </a:xfrm>
          <a:prstGeom prst="rect">
            <a:avLst/>
          </a:prstGeom>
          <a:noFill/>
          <a:ln>
            <a:noFill/>
          </a:ln>
          <a:effectLst>
            <a:outerShdw blurRad="128588" rotWithShape="0" algn="bl" dir="5400000" dist="85725">
              <a:srgbClr val="CCCCCC">
                <a:alpha val="50000"/>
              </a:srgbClr>
            </a:outerShdw>
          </a:effectLst>
        </p:spPr>
      </p:pic>
      <p:pic>
        <p:nvPicPr>
          <p:cNvPr id="654" name="Google Shape;654;p37"/>
          <p:cNvPicPr preferRelativeResize="0"/>
          <p:nvPr/>
        </p:nvPicPr>
        <p:blipFill>
          <a:blip r:embed="rId10">
            <a:alphaModFix/>
          </a:blip>
          <a:stretch>
            <a:fillRect/>
          </a:stretch>
        </p:blipFill>
        <p:spPr>
          <a:xfrm rot="-37">
            <a:off x="6149192" y="3516079"/>
            <a:ext cx="930035" cy="930010"/>
          </a:xfrm>
          <a:prstGeom prst="rect">
            <a:avLst/>
          </a:prstGeom>
          <a:noFill/>
          <a:ln>
            <a:noFill/>
          </a:ln>
          <a:effectLst>
            <a:outerShdw blurRad="128588" rotWithShape="0" algn="bl" dir="5400000" dist="85725">
              <a:srgbClr val="CCCCCC">
                <a:alpha val="50000"/>
              </a:srgbClr>
            </a:outerShdw>
          </a:effectLst>
        </p:spPr>
      </p:pic>
      <p:pic>
        <p:nvPicPr>
          <p:cNvPr id="655" name="Google Shape;655;p37"/>
          <p:cNvPicPr preferRelativeResize="0"/>
          <p:nvPr/>
        </p:nvPicPr>
        <p:blipFill rotWithShape="1">
          <a:blip r:embed="rId11">
            <a:alphaModFix/>
          </a:blip>
          <a:srcRect b="25938" l="1922" r="0" t="23271"/>
          <a:stretch/>
        </p:blipFill>
        <p:spPr>
          <a:xfrm>
            <a:off x="528213" y="2219186"/>
            <a:ext cx="2754096" cy="1425771"/>
          </a:xfrm>
          <a:prstGeom prst="rect">
            <a:avLst/>
          </a:prstGeom>
          <a:noFill/>
          <a:ln>
            <a:noFill/>
          </a:ln>
        </p:spPr>
      </p:pic>
      <p:pic>
        <p:nvPicPr>
          <p:cNvPr id="656" name="Google Shape;656;p37"/>
          <p:cNvPicPr preferRelativeResize="0"/>
          <p:nvPr/>
        </p:nvPicPr>
        <p:blipFill>
          <a:blip r:embed="rId12">
            <a:alphaModFix/>
          </a:blip>
          <a:stretch>
            <a:fillRect/>
          </a:stretch>
        </p:blipFill>
        <p:spPr>
          <a:xfrm>
            <a:off x="1990251" y="1741728"/>
            <a:ext cx="1695416" cy="951191"/>
          </a:xfrm>
          <a:prstGeom prst="rect">
            <a:avLst/>
          </a:prstGeom>
          <a:noFill/>
          <a:ln>
            <a:noFill/>
          </a:ln>
          <a:effectLst>
            <a:outerShdw blurRad="57150" rotWithShape="0" algn="bl" dir="5400000" dist="19050">
              <a:srgbClr val="B7B7B7">
                <a:alpha val="50000"/>
              </a:srgbClr>
            </a:outerShdw>
          </a:effectLst>
        </p:spPr>
      </p:pic>
      <p:sp>
        <p:nvSpPr>
          <p:cNvPr id="657" name="Google Shape;657;p37"/>
          <p:cNvSpPr/>
          <p:nvPr/>
        </p:nvSpPr>
        <p:spPr>
          <a:xfrm>
            <a:off x="499536" y="996150"/>
            <a:ext cx="3059400" cy="4227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fr" sz="1500">
                <a:solidFill>
                  <a:srgbClr val="494949"/>
                </a:solidFill>
                <a:latin typeface="Montserrat"/>
                <a:ea typeface="Montserrat"/>
                <a:cs typeface="Montserrat"/>
                <a:sym typeface="Montserrat"/>
              </a:rPr>
              <a:t>OPERATIONAL EXCELLENCE</a:t>
            </a:r>
            <a:endParaRPr b="1" sz="1500">
              <a:solidFill>
                <a:srgbClr val="494949"/>
              </a:solidFill>
              <a:latin typeface="Montserrat"/>
              <a:ea typeface="Montserrat"/>
              <a:cs typeface="Montserrat"/>
              <a:sym typeface="Montserrat"/>
            </a:endParaRPr>
          </a:p>
          <a:p>
            <a:pPr indent="0" lvl="0" marL="0" marR="0" rtl="0" algn="l">
              <a:spcBef>
                <a:spcPts val="0"/>
              </a:spcBef>
              <a:spcAft>
                <a:spcPts val="0"/>
              </a:spcAft>
              <a:buNone/>
            </a:pPr>
            <a:r>
              <a:rPr lang="fr" sz="1100">
                <a:solidFill>
                  <a:srgbClr val="494949"/>
                </a:solidFill>
                <a:latin typeface="Montserrat"/>
                <a:ea typeface="Montserrat"/>
                <a:cs typeface="Montserrat"/>
                <a:sym typeface="Montserrat"/>
              </a:rPr>
              <a:t>Distribution • Product availability</a:t>
            </a:r>
            <a:endParaRPr sz="1100">
              <a:solidFill>
                <a:srgbClr val="494949"/>
              </a:solidFill>
              <a:latin typeface="Montserrat"/>
              <a:ea typeface="Montserrat"/>
              <a:cs typeface="Montserrat"/>
              <a:sym typeface="Montserrat"/>
            </a:endParaRPr>
          </a:p>
          <a:p>
            <a:pPr indent="0" lvl="0" marL="0" marR="0" rtl="0" algn="l">
              <a:spcBef>
                <a:spcPts val="0"/>
              </a:spcBef>
              <a:spcAft>
                <a:spcPts val="0"/>
              </a:spcAft>
              <a:buNone/>
            </a:pPr>
            <a:r>
              <a:rPr lang="fr" sz="1100">
                <a:solidFill>
                  <a:srgbClr val="494949"/>
                </a:solidFill>
                <a:latin typeface="Montserrat"/>
                <a:ea typeface="Montserrat"/>
                <a:cs typeface="Montserrat"/>
                <a:sym typeface="Montserrat"/>
              </a:rPr>
              <a:t>Sales Development</a:t>
            </a:r>
            <a:endParaRPr sz="1100">
              <a:solidFill>
                <a:srgbClr val="494949"/>
              </a:solidFill>
              <a:latin typeface="Montserrat"/>
              <a:ea typeface="Montserrat"/>
              <a:cs typeface="Montserrat"/>
              <a:sym typeface="Montserrat"/>
            </a:endParaRPr>
          </a:p>
        </p:txBody>
      </p:sp>
      <p:pic>
        <p:nvPicPr>
          <p:cNvPr id="658" name="Google Shape;658;p37"/>
          <p:cNvPicPr preferRelativeResize="0"/>
          <p:nvPr/>
        </p:nvPicPr>
        <p:blipFill>
          <a:blip r:embed="rId13">
            <a:alphaModFix/>
          </a:blip>
          <a:stretch>
            <a:fillRect/>
          </a:stretch>
        </p:blipFill>
        <p:spPr>
          <a:xfrm>
            <a:off x="943937" y="2141572"/>
            <a:ext cx="1708785" cy="951193"/>
          </a:xfrm>
          <a:prstGeom prst="rect">
            <a:avLst/>
          </a:prstGeom>
          <a:noFill/>
          <a:ln>
            <a:noFill/>
          </a:ln>
          <a:effectLst>
            <a:outerShdw blurRad="128588" rotWithShape="0" algn="bl" dir="5400000" dist="85725">
              <a:srgbClr val="CCCCCC">
                <a:alpha val="50000"/>
              </a:srgbClr>
            </a:outerShdw>
          </a:effectLst>
        </p:spPr>
      </p:pic>
      <p:pic>
        <p:nvPicPr>
          <p:cNvPr id="659" name="Google Shape;659;p37"/>
          <p:cNvPicPr preferRelativeResize="0"/>
          <p:nvPr/>
        </p:nvPicPr>
        <p:blipFill>
          <a:blip r:embed="rId14">
            <a:alphaModFix/>
          </a:blip>
          <a:stretch>
            <a:fillRect/>
          </a:stretch>
        </p:blipFill>
        <p:spPr>
          <a:xfrm>
            <a:off x="668474" y="3686915"/>
            <a:ext cx="2471094" cy="531273"/>
          </a:xfrm>
          <a:prstGeom prst="rect">
            <a:avLst/>
          </a:prstGeom>
          <a:noFill/>
          <a:ln>
            <a:noFill/>
          </a:ln>
        </p:spPr>
      </p:pic>
      <p:sp>
        <p:nvSpPr>
          <p:cNvPr id="660" name="Google Shape;660;p37"/>
          <p:cNvSpPr/>
          <p:nvPr/>
        </p:nvSpPr>
        <p:spPr>
          <a:xfrm>
            <a:off x="8410215" y="4493550"/>
            <a:ext cx="733800" cy="622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61" name="Google Shape;661;p37"/>
          <p:cNvPicPr preferRelativeResize="0"/>
          <p:nvPr/>
        </p:nvPicPr>
        <p:blipFill>
          <a:blip r:embed="rId15">
            <a:alphaModFix/>
          </a:blip>
          <a:stretch>
            <a:fillRect/>
          </a:stretch>
        </p:blipFill>
        <p:spPr>
          <a:xfrm>
            <a:off x="8569761" y="4617629"/>
            <a:ext cx="499950" cy="4992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38"/>
          <p:cNvSpPr/>
          <p:nvPr/>
        </p:nvSpPr>
        <p:spPr>
          <a:xfrm>
            <a:off x="4435125" y="954750"/>
            <a:ext cx="3946200" cy="3512100"/>
          </a:xfrm>
          <a:prstGeom prst="roundRect">
            <a:avLst>
              <a:gd fmla="val 2217" name="adj"/>
            </a:avLst>
          </a:prstGeom>
          <a:solidFill>
            <a:srgbClr val="FFFFFF"/>
          </a:solidFill>
          <a:ln>
            <a:noFill/>
          </a:ln>
          <a:effectLst>
            <a:outerShdw blurRad="214313" rotWithShape="0" algn="bl" dir="5400000" dist="952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8"/>
          <p:cNvSpPr/>
          <p:nvPr/>
        </p:nvSpPr>
        <p:spPr>
          <a:xfrm>
            <a:off x="8169650" y="1771200"/>
            <a:ext cx="156000" cy="104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8" name="Google Shape;668;p38"/>
          <p:cNvPicPr preferRelativeResize="0"/>
          <p:nvPr/>
        </p:nvPicPr>
        <p:blipFill rotWithShape="1">
          <a:blip r:embed="rId3">
            <a:alphaModFix/>
          </a:blip>
          <a:srcRect b="19759" l="392" r="12301" t="4038"/>
          <a:stretch/>
        </p:blipFill>
        <p:spPr>
          <a:xfrm>
            <a:off x="4588375" y="1122212"/>
            <a:ext cx="3639699" cy="3177175"/>
          </a:xfrm>
          <a:prstGeom prst="rect">
            <a:avLst/>
          </a:prstGeom>
          <a:noFill/>
          <a:ln>
            <a:noFill/>
          </a:ln>
        </p:spPr>
      </p:pic>
      <p:sp>
        <p:nvSpPr>
          <p:cNvPr id="669" name="Google Shape;669;p38"/>
          <p:cNvSpPr txBox="1"/>
          <p:nvPr/>
        </p:nvSpPr>
        <p:spPr>
          <a:xfrm>
            <a:off x="649950" y="954750"/>
            <a:ext cx="264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fr" sz="1200">
                <a:solidFill>
                  <a:schemeClr val="dk1"/>
                </a:solidFill>
                <a:highlight>
                  <a:schemeClr val="lt1"/>
                </a:highlight>
                <a:latin typeface="Montserrat"/>
                <a:ea typeface="Montserrat"/>
                <a:cs typeface="Montserrat"/>
                <a:sym typeface="Montserrat"/>
              </a:rPr>
              <a:t>CASE STUDY</a:t>
            </a:r>
            <a:endParaRPr b="1" i="0" sz="1200" u="none" cap="none" strike="noStrike">
              <a:solidFill>
                <a:schemeClr val="dk1"/>
              </a:solidFill>
              <a:highlight>
                <a:schemeClr val="lt1"/>
              </a:highlight>
              <a:latin typeface="Montserrat"/>
              <a:ea typeface="Montserrat"/>
              <a:cs typeface="Montserrat"/>
              <a:sym typeface="Montserrat"/>
            </a:endParaRPr>
          </a:p>
        </p:txBody>
      </p:sp>
      <p:sp>
        <p:nvSpPr>
          <p:cNvPr id="670" name="Google Shape;670;p38"/>
          <p:cNvSpPr txBox="1"/>
          <p:nvPr/>
        </p:nvSpPr>
        <p:spPr>
          <a:xfrm>
            <a:off x="649950" y="1474700"/>
            <a:ext cx="36642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accent1"/>
              </a:buClr>
              <a:buSzPts val="1100"/>
              <a:buFont typeface="Arial"/>
              <a:buNone/>
            </a:pPr>
            <a:r>
              <a:rPr b="1" lang="fr" sz="2700">
                <a:solidFill>
                  <a:schemeClr val="dk1"/>
                </a:solidFill>
                <a:latin typeface="Montserrat"/>
                <a:ea typeface="Montserrat"/>
                <a:cs typeface="Montserrat"/>
                <a:sym typeface="Montserrat"/>
              </a:rPr>
              <a:t>From New Zealand</a:t>
            </a:r>
            <a:endParaRPr b="1" sz="27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1"/>
              </a:buClr>
              <a:buSzPts val="1100"/>
              <a:buFont typeface="Arial"/>
              <a:buNone/>
            </a:pPr>
            <a:r>
              <a:rPr b="1" lang="fr" sz="2700">
                <a:solidFill>
                  <a:schemeClr val="dk1"/>
                </a:solidFill>
                <a:latin typeface="Montserrat"/>
                <a:ea typeface="Montserrat"/>
                <a:cs typeface="Montserrat"/>
                <a:sym typeface="Montserrat"/>
              </a:rPr>
              <a:t>to global</a:t>
            </a:r>
            <a:r>
              <a:rPr b="1" i="0" lang="fr" sz="2700" u="none" cap="none" strike="noStrike">
                <a:solidFill>
                  <a:schemeClr val="dk1"/>
                </a:solidFill>
                <a:latin typeface="Montserrat"/>
                <a:ea typeface="Montserrat"/>
                <a:cs typeface="Montserrat"/>
                <a:sym typeface="Montserrat"/>
              </a:rPr>
              <a:t> </a:t>
            </a:r>
            <a:endParaRPr b="1" i="0" sz="2700" u="none" cap="none" strike="noStrike">
              <a:solidFill>
                <a:schemeClr val="dk1"/>
              </a:solidFill>
              <a:latin typeface="Montserrat"/>
              <a:ea typeface="Montserrat"/>
              <a:cs typeface="Montserrat"/>
              <a:sym typeface="Montserrat"/>
            </a:endParaRPr>
          </a:p>
        </p:txBody>
      </p:sp>
      <p:cxnSp>
        <p:nvCxnSpPr>
          <p:cNvPr id="671" name="Google Shape;671;p38"/>
          <p:cNvCxnSpPr/>
          <p:nvPr/>
        </p:nvCxnSpPr>
        <p:spPr>
          <a:xfrm>
            <a:off x="764100" y="2608450"/>
            <a:ext cx="509400" cy="0"/>
          </a:xfrm>
          <a:prstGeom prst="straightConnector1">
            <a:avLst/>
          </a:prstGeom>
          <a:noFill/>
          <a:ln cap="flat" cmpd="sng" w="19050">
            <a:solidFill>
              <a:schemeClr val="lt1"/>
            </a:solidFill>
            <a:prstDash val="solid"/>
            <a:round/>
            <a:headEnd len="sm" w="sm" type="none"/>
            <a:tailEnd len="sm" w="sm" type="none"/>
          </a:ln>
        </p:spPr>
      </p:cxnSp>
      <p:sp>
        <p:nvSpPr>
          <p:cNvPr id="672" name="Google Shape;672;p38"/>
          <p:cNvSpPr txBox="1"/>
          <p:nvPr/>
        </p:nvSpPr>
        <p:spPr>
          <a:xfrm>
            <a:off x="649950" y="2902400"/>
            <a:ext cx="3081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494949"/>
                </a:solidFill>
                <a:latin typeface="Montserrat"/>
                <a:ea typeface="Montserrat"/>
                <a:cs typeface="Montserrat"/>
                <a:sym typeface="Montserrat"/>
              </a:rPr>
              <a:t>Deep dive into what launching multiple countries on Amazon looks like for a company in the food and beverage industry.</a:t>
            </a:r>
            <a:endParaRPr sz="1200">
              <a:solidFill>
                <a:srgbClr val="494949"/>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39"/>
          <p:cNvSpPr txBox="1"/>
          <p:nvPr>
            <p:ph type="title"/>
          </p:nvPr>
        </p:nvSpPr>
        <p:spPr>
          <a:xfrm>
            <a:off x="290650" y="190925"/>
            <a:ext cx="41934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WHO IS HEILALA VANILLA?</a:t>
            </a:r>
            <a:endParaRPr/>
          </a:p>
        </p:txBody>
      </p:sp>
      <p:pic>
        <p:nvPicPr>
          <p:cNvPr id="678" name="Google Shape;678;p39"/>
          <p:cNvPicPr preferRelativeResize="0"/>
          <p:nvPr/>
        </p:nvPicPr>
        <p:blipFill>
          <a:blip r:embed="rId3">
            <a:alphaModFix/>
          </a:blip>
          <a:stretch>
            <a:fillRect/>
          </a:stretch>
        </p:blipFill>
        <p:spPr>
          <a:xfrm>
            <a:off x="6562000" y="219000"/>
            <a:ext cx="1131275" cy="383925"/>
          </a:xfrm>
          <a:prstGeom prst="rect">
            <a:avLst/>
          </a:prstGeom>
          <a:noFill/>
          <a:ln>
            <a:noFill/>
          </a:ln>
        </p:spPr>
      </p:pic>
      <p:sp>
        <p:nvSpPr>
          <p:cNvPr id="679" name="Google Shape;679;p39"/>
          <p:cNvSpPr txBox="1"/>
          <p:nvPr>
            <p:ph type="title"/>
          </p:nvPr>
        </p:nvSpPr>
        <p:spPr>
          <a:xfrm>
            <a:off x="7391925" y="87725"/>
            <a:ext cx="7218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fr" sz="1100">
                <a:solidFill>
                  <a:schemeClr val="dk2"/>
                </a:solidFill>
              </a:rPr>
              <a:t>x</a:t>
            </a:r>
            <a:endParaRPr b="0" sz="1100">
              <a:solidFill>
                <a:schemeClr val="dk2"/>
              </a:solidFill>
            </a:endParaRPr>
          </a:p>
        </p:txBody>
      </p:sp>
      <p:sp>
        <p:nvSpPr>
          <p:cNvPr id="680" name="Google Shape;680;p39"/>
          <p:cNvSpPr/>
          <p:nvPr/>
        </p:nvSpPr>
        <p:spPr>
          <a:xfrm>
            <a:off x="615500" y="1095235"/>
            <a:ext cx="3854700" cy="3382800"/>
          </a:xfrm>
          <a:prstGeom prst="roundRect">
            <a:avLst>
              <a:gd fmla="val 2217" name="adj"/>
            </a:avLst>
          </a:prstGeom>
          <a:solidFill>
            <a:srgbClr val="FFFFFF"/>
          </a:solidFill>
          <a:ln>
            <a:noFill/>
          </a:ln>
          <a:effectLst>
            <a:outerShdw blurRad="214313" rotWithShape="0" algn="bl" dir="5400000" dist="952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9"/>
          <p:cNvSpPr/>
          <p:nvPr/>
        </p:nvSpPr>
        <p:spPr>
          <a:xfrm>
            <a:off x="4804600" y="1095225"/>
            <a:ext cx="3723900" cy="3382800"/>
          </a:xfrm>
          <a:prstGeom prst="roundRect">
            <a:avLst>
              <a:gd fmla="val 24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682" name="Google Shape;682;p39"/>
          <p:cNvSpPr txBox="1"/>
          <p:nvPr/>
        </p:nvSpPr>
        <p:spPr>
          <a:xfrm>
            <a:off x="5032700" y="1345100"/>
            <a:ext cx="327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0D2D5E"/>
                </a:solidFill>
                <a:latin typeface="Montserrat"/>
                <a:ea typeface="Montserrat"/>
                <a:cs typeface="Montserrat"/>
                <a:sym typeface="Montserrat"/>
              </a:rPr>
              <a:t>A beautiful story to tell</a:t>
            </a:r>
            <a:endParaRPr b="1">
              <a:solidFill>
                <a:srgbClr val="0D2D5E"/>
              </a:solidFill>
              <a:latin typeface="Montserrat"/>
              <a:ea typeface="Montserrat"/>
              <a:cs typeface="Montserrat"/>
              <a:sym typeface="Montserrat"/>
            </a:endParaRPr>
          </a:p>
        </p:txBody>
      </p:sp>
      <p:pic>
        <p:nvPicPr>
          <p:cNvPr id="683" name="Google Shape;683;p39"/>
          <p:cNvPicPr preferRelativeResize="0"/>
          <p:nvPr/>
        </p:nvPicPr>
        <p:blipFill rotWithShape="1">
          <a:blip r:embed="rId4">
            <a:alphaModFix/>
          </a:blip>
          <a:srcRect b="0" l="3391" r="4186" t="2162"/>
          <a:stretch/>
        </p:blipFill>
        <p:spPr>
          <a:xfrm>
            <a:off x="982225" y="1239800"/>
            <a:ext cx="3121250" cy="3141650"/>
          </a:xfrm>
          <a:prstGeom prst="rect">
            <a:avLst/>
          </a:prstGeom>
          <a:noFill/>
          <a:ln>
            <a:noFill/>
          </a:ln>
        </p:spPr>
      </p:pic>
      <p:sp>
        <p:nvSpPr>
          <p:cNvPr id="684" name="Google Shape;684;p39"/>
          <p:cNvSpPr txBox="1"/>
          <p:nvPr/>
        </p:nvSpPr>
        <p:spPr>
          <a:xfrm>
            <a:off x="4974400" y="1719375"/>
            <a:ext cx="33843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accent1"/>
              </a:buClr>
              <a:buSzPts val="1100"/>
              <a:buFont typeface="Arial"/>
              <a:buNone/>
            </a:pPr>
            <a:r>
              <a:rPr lang="fr" sz="1000">
                <a:solidFill>
                  <a:srgbClr val="494949"/>
                </a:solidFill>
                <a:latin typeface="Montserrat"/>
                <a:ea typeface="Montserrat"/>
                <a:cs typeface="Montserrat"/>
                <a:sym typeface="Montserrat"/>
              </a:rPr>
              <a:t>Heilala Vanilla was born from the collaboration of a family with another, the Ross Family in New Zealand and the Latu family in the Polynesian Island nation of Tonga. It all started back in 2002, in the wake of devastating Cyclone Waka. A couple of decades later, the brand has made it to some of the most renowned chef's tables. Gina DePalma (New York), Ken Takayama (California) and Peter Gordon (London) love it.</a:t>
            </a:r>
            <a:endParaRPr sz="1000">
              <a:solidFill>
                <a:srgbClr val="494949"/>
              </a:solidFill>
              <a:latin typeface="Montserrat"/>
              <a:ea typeface="Montserrat"/>
              <a:cs typeface="Montserrat"/>
              <a:sym typeface="Montserrat"/>
            </a:endParaRPr>
          </a:p>
          <a:p>
            <a:pPr indent="0" lvl="0" marL="0" rtl="0" algn="l">
              <a:spcBef>
                <a:spcPts val="0"/>
              </a:spcBef>
              <a:spcAft>
                <a:spcPts val="0"/>
              </a:spcAft>
              <a:buClr>
                <a:schemeClr val="accent1"/>
              </a:buClr>
              <a:buSzPts val="1100"/>
              <a:buFont typeface="Arial"/>
              <a:buNone/>
            </a:pPr>
            <a:r>
              <a:t/>
            </a:r>
            <a:endParaRPr sz="1000">
              <a:solidFill>
                <a:srgbClr val="494949"/>
              </a:solidFill>
              <a:latin typeface="Montserrat"/>
              <a:ea typeface="Montserrat"/>
              <a:cs typeface="Montserrat"/>
              <a:sym typeface="Montserrat"/>
            </a:endParaRPr>
          </a:p>
          <a:p>
            <a:pPr indent="0" lvl="0" marL="0" rtl="0" algn="l">
              <a:spcBef>
                <a:spcPts val="0"/>
              </a:spcBef>
              <a:spcAft>
                <a:spcPts val="0"/>
              </a:spcAft>
              <a:buNone/>
            </a:pPr>
            <a:r>
              <a:rPr lang="fr" sz="1000">
                <a:solidFill>
                  <a:srgbClr val="494949"/>
                </a:solidFill>
                <a:latin typeface="Montserrat"/>
                <a:ea typeface="Montserrat"/>
                <a:cs typeface="Montserrat"/>
                <a:sym typeface="Montserrat"/>
              </a:rPr>
              <a:t>The brand puts the respect of nature and its community at the heart of its approach. Every step of the process values local families, farmers, and vanilla plants alike, from harvesting to production, thus providing consumers with the very best of Madagascan variety vanilla.</a:t>
            </a:r>
            <a:endParaRPr sz="1000">
              <a:solidFill>
                <a:srgbClr val="494949"/>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40"/>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THEIR STARTING POINT</a:t>
            </a:r>
            <a:endParaRPr/>
          </a:p>
        </p:txBody>
      </p:sp>
      <p:pic>
        <p:nvPicPr>
          <p:cNvPr id="690" name="Google Shape;690;p40"/>
          <p:cNvPicPr preferRelativeResize="0"/>
          <p:nvPr/>
        </p:nvPicPr>
        <p:blipFill>
          <a:blip r:embed="rId3">
            <a:alphaModFix/>
          </a:blip>
          <a:stretch>
            <a:fillRect/>
          </a:stretch>
        </p:blipFill>
        <p:spPr>
          <a:xfrm>
            <a:off x="6562000" y="219000"/>
            <a:ext cx="1131275" cy="383925"/>
          </a:xfrm>
          <a:prstGeom prst="rect">
            <a:avLst/>
          </a:prstGeom>
          <a:noFill/>
          <a:ln>
            <a:noFill/>
          </a:ln>
        </p:spPr>
      </p:pic>
      <p:sp>
        <p:nvSpPr>
          <p:cNvPr id="691" name="Google Shape;691;p40"/>
          <p:cNvSpPr txBox="1"/>
          <p:nvPr>
            <p:ph type="title"/>
          </p:nvPr>
        </p:nvSpPr>
        <p:spPr>
          <a:xfrm>
            <a:off x="7391925" y="87725"/>
            <a:ext cx="7218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fr" sz="1100">
                <a:solidFill>
                  <a:schemeClr val="dk2"/>
                </a:solidFill>
              </a:rPr>
              <a:t>x</a:t>
            </a:r>
            <a:endParaRPr b="0" sz="1100">
              <a:solidFill>
                <a:schemeClr val="dk2"/>
              </a:solidFill>
            </a:endParaRPr>
          </a:p>
        </p:txBody>
      </p:sp>
      <p:sp>
        <p:nvSpPr>
          <p:cNvPr id="692" name="Google Shape;692;p40"/>
          <p:cNvSpPr/>
          <p:nvPr/>
        </p:nvSpPr>
        <p:spPr>
          <a:xfrm>
            <a:off x="4962638" y="2346987"/>
            <a:ext cx="3496500" cy="8793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693" name="Google Shape;693;p40"/>
          <p:cNvSpPr txBox="1"/>
          <p:nvPr/>
        </p:nvSpPr>
        <p:spPr>
          <a:xfrm>
            <a:off x="5115038" y="2423175"/>
            <a:ext cx="3102900" cy="6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E"/>
                </a:solidFill>
                <a:latin typeface="Montserrat"/>
                <a:ea typeface="Montserrat"/>
                <a:cs typeface="Montserrat"/>
                <a:sym typeface="Montserrat"/>
              </a:rPr>
              <a:t>Content in need of an update</a:t>
            </a:r>
            <a:endParaRPr b="1" sz="1200">
              <a:solidFill>
                <a:srgbClr val="0D2D5E"/>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694" name="Google Shape;694;p40"/>
          <p:cNvSpPr txBox="1"/>
          <p:nvPr/>
        </p:nvSpPr>
        <p:spPr>
          <a:xfrm>
            <a:off x="5115038" y="2749150"/>
            <a:ext cx="323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fr" sz="1000">
                <a:solidFill>
                  <a:srgbClr val="494949"/>
                </a:solidFill>
                <a:latin typeface="Montserrat"/>
                <a:ea typeface="Montserrat"/>
                <a:cs typeface="Montserrat"/>
                <a:sym typeface="Montserrat"/>
              </a:rPr>
              <a:t>A brand with great potential</a:t>
            </a:r>
            <a:endParaRPr sz="1000">
              <a:solidFill>
                <a:srgbClr val="494949"/>
              </a:solidFill>
              <a:latin typeface="Montserrat"/>
              <a:ea typeface="Montserrat"/>
              <a:cs typeface="Montserrat"/>
              <a:sym typeface="Montserrat"/>
            </a:endParaRPr>
          </a:p>
        </p:txBody>
      </p:sp>
      <p:sp>
        <p:nvSpPr>
          <p:cNvPr id="695" name="Google Shape;695;p40"/>
          <p:cNvSpPr/>
          <p:nvPr/>
        </p:nvSpPr>
        <p:spPr>
          <a:xfrm>
            <a:off x="4942688" y="1095225"/>
            <a:ext cx="3496500" cy="8793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696" name="Google Shape;696;p40"/>
          <p:cNvSpPr txBox="1"/>
          <p:nvPr/>
        </p:nvSpPr>
        <p:spPr>
          <a:xfrm>
            <a:off x="5095088" y="1202025"/>
            <a:ext cx="3102900" cy="6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C"/>
                </a:solidFill>
                <a:latin typeface="Montserrat"/>
                <a:ea typeface="Montserrat"/>
                <a:cs typeface="Montserrat"/>
                <a:sym typeface="Montserrat"/>
              </a:rPr>
              <a:t>Present on Amazon</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697" name="Google Shape;697;p40"/>
          <p:cNvSpPr txBox="1"/>
          <p:nvPr/>
        </p:nvSpPr>
        <p:spPr>
          <a:xfrm>
            <a:off x="5095088" y="1513394"/>
            <a:ext cx="3231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fr" sz="1000">
                <a:solidFill>
                  <a:srgbClr val="494949"/>
                </a:solidFill>
                <a:latin typeface="Montserrat"/>
                <a:ea typeface="Montserrat"/>
                <a:cs typeface="Montserrat"/>
                <a:sym typeface="Montserrat"/>
              </a:rPr>
              <a:t>Already selling with a ROAS of 3.2</a:t>
            </a:r>
            <a:endParaRPr sz="1000">
              <a:solidFill>
                <a:srgbClr val="494949"/>
              </a:solidFill>
              <a:latin typeface="Montserrat"/>
              <a:ea typeface="Montserrat"/>
              <a:cs typeface="Montserrat"/>
              <a:sym typeface="Montserrat"/>
            </a:endParaRPr>
          </a:p>
          <a:p>
            <a:pPr indent="0" lvl="0" marL="0" rtl="0" algn="l">
              <a:lnSpc>
                <a:spcPct val="115000"/>
              </a:lnSpc>
              <a:spcBef>
                <a:spcPts val="0"/>
              </a:spcBef>
              <a:spcAft>
                <a:spcPts val="0"/>
              </a:spcAft>
              <a:buClr>
                <a:srgbClr val="000000"/>
              </a:buClr>
              <a:buSzPts val="1100"/>
              <a:buFont typeface="Arial"/>
              <a:buNone/>
            </a:pPr>
            <a:r>
              <a:t/>
            </a:r>
            <a:endParaRPr sz="1000">
              <a:latin typeface="Montserrat"/>
              <a:ea typeface="Montserrat"/>
              <a:cs typeface="Montserrat"/>
              <a:sym typeface="Montserrat"/>
            </a:endParaRPr>
          </a:p>
        </p:txBody>
      </p:sp>
      <p:sp>
        <p:nvSpPr>
          <p:cNvPr id="698" name="Google Shape;698;p40"/>
          <p:cNvSpPr/>
          <p:nvPr/>
        </p:nvSpPr>
        <p:spPr>
          <a:xfrm>
            <a:off x="684862" y="1095235"/>
            <a:ext cx="3854700" cy="3382800"/>
          </a:xfrm>
          <a:prstGeom prst="roundRect">
            <a:avLst>
              <a:gd fmla="val 2217" name="adj"/>
            </a:avLst>
          </a:prstGeom>
          <a:solidFill>
            <a:srgbClr val="FFFFFF"/>
          </a:solidFill>
          <a:ln>
            <a:noFill/>
          </a:ln>
          <a:effectLst>
            <a:outerShdw blurRad="214313" rotWithShape="0" algn="bl" dir="5400000" dist="952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0"/>
          <p:cNvSpPr/>
          <p:nvPr/>
        </p:nvSpPr>
        <p:spPr>
          <a:xfrm>
            <a:off x="4962638" y="3598724"/>
            <a:ext cx="3496500" cy="8793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700" name="Google Shape;700;p40"/>
          <p:cNvSpPr txBox="1"/>
          <p:nvPr/>
        </p:nvSpPr>
        <p:spPr>
          <a:xfrm>
            <a:off x="5115038" y="3674913"/>
            <a:ext cx="3102900" cy="6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E"/>
                </a:solidFill>
                <a:latin typeface="Montserrat"/>
                <a:ea typeface="Montserrat"/>
                <a:cs typeface="Montserrat"/>
                <a:sym typeface="Montserrat"/>
              </a:rPr>
              <a:t>Stock issues and little knowledge</a:t>
            </a:r>
            <a:endParaRPr b="1" sz="1200">
              <a:solidFill>
                <a:srgbClr val="0D2D5E"/>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701" name="Google Shape;701;p40"/>
          <p:cNvSpPr txBox="1"/>
          <p:nvPr/>
        </p:nvSpPr>
        <p:spPr>
          <a:xfrm>
            <a:off x="5115038" y="4000888"/>
            <a:ext cx="323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fr" sz="1000">
                <a:solidFill>
                  <a:srgbClr val="494949"/>
                </a:solidFill>
                <a:latin typeface="Montserrat"/>
                <a:ea typeface="Montserrat"/>
                <a:cs typeface="Montserrat"/>
                <a:sym typeface="Montserrat"/>
              </a:rPr>
              <a:t>Slowing sales and operations</a:t>
            </a:r>
            <a:endParaRPr sz="1000">
              <a:solidFill>
                <a:srgbClr val="494949"/>
              </a:solidFill>
              <a:latin typeface="Montserrat"/>
              <a:ea typeface="Montserrat"/>
              <a:cs typeface="Montserrat"/>
              <a:sym typeface="Montserrat"/>
            </a:endParaRPr>
          </a:p>
        </p:txBody>
      </p:sp>
      <p:pic>
        <p:nvPicPr>
          <p:cNvPr id="702" name="Google Shape;702;p40"/>
          <p:cNvPicPr preferRelativeResize="0"/>
          <p:nvPr/>
        </p:nvPicPr>
        <p:blipFill>
          <a:blip r:embed="rId4">
            <a:alphaModFix/>
          </a:blip>
          <a:stretch>
            <a:fillRect/>
          </a:stretch>
        </p:blipFill>
        <p:spPr>
          <a:xfrm>
            <a:off x="829763" y="1293388"/>
            <a:ext cx="3564874" cy="2986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1"/>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HOW BIZON CONTRIBUTED</a:t>
            </a:r>
            <a:endParaRPr/>
          </a:p>
        </p:txBody>
      </p:sp>
      <p:grpSp>
        <p:nvGrpSpPr>
          <p:cNvPr id="708" name="Google Shape;708;p41"/>
          <p:cNvGrpSpPr/>
          <p:nvPr/>
        </p:nvGrpSpPr>
        <p:grpSpPr>
          <a:xfrm>
            <a:off x="4949593" y="2019197"/>
            <a:ext cx="894508" cy="1005376"/>
            <a:chOff x="6042700" y="2194150"/>
            <a:chExt cx="786450" cy="883925"/>
          </a:xfrm>
        </p:grpSpPr>
        <p:sp>
          <p:nvSpPr>
            <p:cNvPr id="709" name="Google Shape;709;p41"/>
            <p:cNvSpPr/>
            <p:nvPr/>
          </p:nvSpPr>
          <p:spPr>
            <a:xfrm>
              <a:off x="6042700" y="2194150"/>
              <a:ext cx="786450" cy="883925"/>
            </a:xfrm>
            <a:custGeom>
              <a:rect b="b" l="l" r="r" t="t"/>
              <a:pathLst>
                <a:path extrusionOk="0" h="35357" w="31458">
                  <a:moveTo>
                    <a:pt x="3424" y="1"/>
                  </a:moveTo>
                  <a:cubicBezTo>
                    <a:pt x="2591" y="1"/>
                    <a:pt x="1757" y="40"/>
                    <a:pt x="918" y="117"/>
                  </a:cubicBezTo>
                  <a:cubicBezTo>
                    <a:pt x="870" y="129"/>
                    <a:pt x="822" y="129"/>
                    <a:pt x="775" y="129"/>
                  </a:cubicBezTo>
                  <a:cubicBezTo>
                    <a:pt x="418" y="153"/>
                    <a:pt x="120" y="176"/>
                    <a:pt x="60" y="272"/>
                  </a:cubicBezTo>
                  <a:cubicBezTo>
                    <a:pt x="1" y="367"/>
                    <a:pt x="132" y="438"/>
                    <a:pt x="430" y="486"/>
                  </a:cubicBezTo>
                  <a:cubicBezTo>
                    <a:pt x="834" y="546"/>
                    <a:pt x="1287" y="605"/>
                    <a:pt x="1739" y="641"/>
                  </a:cubicBezTo>
                  <a:cubicBezTo>
                    <a:pt x="3192" y="760"/>
                    <a:pt x="4704" y="796"/>
                    <a:pt x="6490" y="808"/>
                  </a:cubicBezTo>
                  <a:cubicBezTo>
                    <a:pt x="7451" y="808"/>
                    <a:pt x="8547" y="843"/>
                    <a:pt x="9700" y="843"/>
                  </a:cubicBezTo>
                  <a:cubicBezTo>
                    <a:pt x="10047" y="843"/>
                    <a:pt x="10398" y="840"/>
                    <a:pt x="10752" y="831"/>
                  </a:cubicBezTo>
                  <a:cubicBezTo>
                    <a:pt x="11383" y="819"/>
                    <a:pt x="12026" y="819"/>
                    <a:pt x="12657" y="808"/>
                  </a:cubicBezTo>
                  <a:cubicBezTo>
                    <a:pt x="12753" y="808"/>
                    <a:pt x="12843" y="807"/>
                    <a:pt x="12930" y="807"/>
                  </a:cubicBezTo>
                  <a:cubicBezTo>
                    <a:pt x="13147" y="807"/>
                    <a:pt x="13343" y="813"/>
                    <a:pt x="13538" y="855"/>
                  </a:cubicBezTo>
                  <a:cubicBezTo>
                    <a:pt x="13812" y="915"/>
                    <a:pt x="14086" y="998"/>
                    <a:pt x="14336" y="1129"/>
                  </a:cubicBezTo>
                  <a:cubicBezTo>
                    <a:pt x="14836" y="1403"/>
                    <a:pt x="15241" y="1820"/>
                    <a:pt x="15503" y="2320"/>
                  </a:cubicBezTo>
                  <a:cubicBezTo>
                    <a:pt x="15646" y="2570"/>
                    <a:pt x="15717" y="2843"/>
                    <a:pt x="15777" y="3117"/>
                  </a:cubicBezTo>
                  <a:cubicBezTo>
                    <a:pt x="15836" y="3391"/>
                    <a:pt x="15824" y="3665"/>
                    <a:pt x="15824" y="3998"/>
                  </a:cubicBezTo>
                  <a:lnTo>
                    <a:pt x="15848" y="6653"/>
                  </a:lnTo>
                  <a:cubicBezTo>
                    <a:pt x="15860" y="9356"/>
                    <a:pt x="15872" y="12047"/>
                    <a:pt x="15884" y="14750"/>
                  </a:cubicBezTo>
                  <a:cubicBezTo>
                    <a:pt x="15920" y="17393"/>
                    <a:pt x="15955" y="20036"/>
                    <a:pt x="15991" y="22691"/>
                  </a:cubicBezTo>
                  <a:cubicBezTo>
                    <a:pt x="16003" y="24060"/>
                    <a:pt x="16015" y="25441"/>
                    <a:pt x="16015" y="26811"/>
                  </a:cubicBezTo>
                  <a:cubicBezTo>
                    <a:pt x="16039" y="28323"/>
                    <a:pt x="16062" y="29847"/>
                    <a:pt x="16086" y="31359"/>
                  </a:cubicBezTo>
                  <a:cubicBezTo>
                    <a:pt x="16098" y="31740"/>
                    <a:pt x="16086" y="32121"/>
                    <a:pt x="16134" y="32514"/>
                  </a:cubicBezTo>
                  <a:cubicBezTo>
                    <a:pt x="16193" y="32895"/>
                    <a:pt x="16312" y="33276"/>
                    <a:pt x="16503" y="33621"/>
                  </a:cubicBezTo>
                  <a:cubicBezTo>
                    <a:pt x="16872" y="34312"/>
                    <a:pt x="17491" y="34847"/>
                    <a:pt x="18229" y="35145"/>
                  </a:cubicBezTo>
                  <a:cubicBezTo>
                    <a:pt x="18491" y="35252"/>
                    <a:pt x="18777" y="35300"/>
                    <a:pt x="19063" y="35347"/>
                  </a:cubicBezTo>
                  <a:cubicBezTo>
                    <a:pt x="19212" y="35353"/>
                    <a:pt x="19355" y="35356"/>
                    <a:pt x="19496" y="35356"/>
                  </a:cubicBezTo>
                  <a:cubicBezTo>
                    <a:pt x="19637" y="35356"/>
                    <a:pt x="19777" y="35353"/>
                    <a:pt x="19920" y="35347"/>
                  </a:cubicBezTo>
                  <a:lnTo>
                    <a:pt x="21611" y="35324"/>
                  </a:lnTo>
                  <a:cubicBezTo>
                    <a:pt x="23671" y="35300"/>
                    <a:pt x="25730" y="35276"/>
                    <a:pt x="27790" y="35252"/>
                  </a:cubicBezTo>
                  <a:cubicBezTo>
                    <a:pt x="28814" y="35228"/>
                    <a:pt x="29838" y="35205"/>
                    <a:pt x="30862" y="35181"/>
                  </a:cubicBezTo>
                  <a:cubicBezTo>
                    <a:pt x="31041" y="35181"/>
                    <a:pt x="31219" y="35145"/>
                    <a:pt x="31386" y="35121"/>
                  </a:cubicBezTo>
                  <a:cubicBezTo>
                    <a:pt x="31422" y="35121"/>
                    <a:pt x="31457" y="35109"/>
                    <a:pt x="31457" y="35097"/>
                  </a:cubicBezTo>
                  <a:cubicBezTo>
                    <a:pt x="31433" y="35074"/>
                    <a:pt x="31398" y="35050"/>
                    <a:pt x="31338" y="35050"/>
                  </a:cubicBezTo>
                  <a:cubicBezTo>
                    <a:pt x="31100" y="35038"/>
                    <a:pt x="30862" y="35026"/>
                    <a:pt x="30624" y="35026"/>
                  </a:cubicBezTo>
                  <a:lnTo>
                    <a:pt x="28266" y="35038"/>
                  </a:lnTo>
                  <a:lnTo>
                    <a:pt x="21349" y="35014"/>
                  </a:lnTo>
                  <a:lnTo>
                    <a:pt x="19432" y="35014"/>
                  </a:lnTo>
                  <a:cubicBezTo>
                    <a:pt x="18837" y="35014"/>
                    <a:pt x="18253" y="34847"/>
                    <a:pt x="17765" y="34526"/>
                  </a:cubicBezTo>
                  <a:cubicBezTo>
                    <a:pt x="17241" y="34181"/>
                    <a:pt x="16824" y="33681"/>
                    <a:pt x="16610" y="33097"/>
                  </a:cubicBezTo>
                  <a:cubicBezTo>
                    <a:pt x="16491" y="32800"/>
                    <a:pt x="16432" y="32490"/>
                    <a:pt x="16420" y="32169"/>
                  </a:cubicBezTo>
                  <a:cubicBezTo>
                    <a:pt x="16408" y="31847"/>
                    <a:pt x="16408" y="31502"/>
                    <a:pt x="16408" y="31168"/>
                  </a:cubicBezTo>
                  <a:cubicBezTo>
                    <a:pt x="16408" y="29823"/>
                    <a:pt x="16408" y="28478"/>
                    <a:pt x="16408" y="27132"/>
                  </a:cubicBezTo>
                  <a:lnTo>
                    <a:pt x="16408" y="25953"/>
                  </a:lnTo>
                  <a:lnTo>
                    <a:pt x="16384" y="20358"/>
                  </a:lnTo>
                  <a:lnTo>
                    <a:pt x="16384" y="11964"/>
                  </a:lnTo>
                  <a:lnTo>
                    <a:pt x="16384" y="4308"/>
                  </a:lnTo>
                  <a:cubicBezTo>
                    <a:pt x="16384" y="3963"/>
                    <a:pt x="16396" y="3629"/>
                    <a:pt x="16360" y="3260"/>
                  </a:cubicBezTo>
                  <a:cubicBezTo>
                    <a:pt x="16324" y="2891"/>
                    <a:pt x="16229" y="2534"/>
                    <a:pt x="16074" y="2212"/>
                  </a:cubicBezTo>
                  <a:cubicBezTo>
                    <a:pt x="15777" y="1546"/>
                    <a:pt x="15241" y="998"/>
                    <a:pt x="14610" y="653"/>
                  </a:cubicBezTo>
                  <a:cubicBezTo>
                    <a:pt x="14324" y="510"/>
                    <a:pt x="14026" y="391"/>
                    <a:pt x="13717" y="319"/>
                  </a:cubicBezTo>
                  <a:cubicBezTo>
                    <a:pt x="13407" y="260"/>
                    <a:pt x="13074" y="248"/>
                    <a:pt x="12776" y="248"/>
                  </a:cubicBezTo>
                  <a:lnTo>
                    <a:pt x="10978" y="236"/>
                  </a:lnTo>
                  <a:lnTo>
                    <a:pt x="7383" y="176"/>
                  </a:lnTo>
                  <a:cubicBezTo>
                    <a:pt x="6895" y="165"/>
                    <a:pt x="6371" y="165"/>
                    <a:pt x="5930" y="117"/>
                  </a:cubicBezTo>
                  <a:cubicBezTo>
                    <a:pt x="5091" y="40"/>
                    <a:pt x="4257" y="1"/>
                    <a:pt x="3424" y="1"/>
                  </a:cubicBez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sp>
          <p:nvSpPr>
            <p:cNvPr id="710" name="Google Shape;710;p41"/>
            <p:cNvSpPr/>
            <p:nvPr/>
          </p:nvSpPr>
          <p:spPr>
            <a:xfrm>
              <a:off x="6405850" y="2568825"/>
              <a:ext cx="83975" cy="70400"/>
            </a:xfrm>
            <a:custGeom>
              <a:rect b="b" l="l" r="r" t="t"/>
              <a:pathLst>
                <a:path extrusionOk="0" h="2816" w="3359">
                  <a:moveTo>
                    <a:pt x="155" y="1"/>
                  </a:moveTo>
                  <a:cubicBezTo>
                    <a:pt x="60" y="1"/>
                    <a:pt x="1" y="108"/>
                    <a:pt x="48" y="191"/>
                  </a:cubicBezTo>
                  <a:lnTo>
                    <a:pt x="1536" y="2751"/>
                  </a:lnTo>
                  <a:cubicBezTo>
                    <a:pt x="1561" y="2794"/>
                    <a:pt x="1605" y="2815"/>
                    <a:pt x="1648" y="2815"/>
                  </a:cubicBezTo>
                  <a:cubicBezTo>
                    <a:pt x="1688" y="2815"/>
                    <a:pt x="1728" y="2797"/>
                    <a:pt x="1751" y="2763"/>
                  </a:cubicBezTo>
                  <a:lnTo>
                    <a:pt x="3310" y="227"/>
                  </a:lnTo>
                  <a:cubicBezTo>
                    <a:pt x="3358" y="144"/>
                    <a:pt x="3299" y="37"/>
                    <a:pt x="3203" y="37"/>
                  </a:cubicBezTo>
                  <a:lnTo>
                    <a:pt x="1679" y="25"/>
                  </a:lnTo>
                  <a:lnTo>
                    <a:pt x="155" y="1"/>
                  </a:ln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grpSp>
      <p:grpSp>
        <p:nvGrpSpPr>
          <p:cNvPr id="711" name="Google Shape;711;p41"/>
          <p:cNvGrpSpPr/>
          <p:nvPr/>
        </p:nvGrpSpPr>
        <p:grpSpPr>
          <a:xfrm>
            <a:off x="3246576" y="2017152"/>
            <a:ext cx="894585" cy="1009972"/>
            <a:chOff x="4182650" y="2194400"/>
            <a:chExt cx="786725" cy="888200"/>
          </a:xfrm>
        </p:grpSpPr>
        <p:sp>
          <p:nvSpPr>
            <p:cNvPr id="712" name="Google Shape;712;p41"/>
            <p:cNvSpPr/>
            <p:nvPr/>
          </p:nvSpPr>
          <p:spPr>
            <a:xfrm>
              <a:off x="4182650" y="2194400"/>
              <a:ext cx="786725" cy="888200"/>
            </a:xfrm>
            <a:custGeom>
              <a:rect b="b" l="l" r="r" t="t"/>
              <a:pathLst>
                <a:path extrusionOk="0" h="35528" w="31469">
                  <a:moveTo>
                    <a:pt x="21784" y="0"/>
                  </a:moveTo>
                  <a:cubicBezTo>
                    <a:pt x="21429" y="0"/>
                    <a:pt x="21069" y="3"/>
                    <a:pt x="20706" y="12"/>
                  </a:cubicBezTo>
                  <a:cubicBezTo>
                    <a:pt x="20075" y="12"/>
                    <a:pt x="19444" y="24"/>
                    <a:pt x="18801" y="36"/>
                  </a:cubicBezTo>
                  <a:cubicBezTo>
                    <a:pt x="18503" y="36"/>
                    <a:pt x="18134" y="36"/>
                    <a:pt x="17777" y="107"/>
                  </a:cubicBezTo>
                  <a:cubicBezTo>
                    <a:pt x="17432" y="178"/>
                    <a:pt x="17086" y="297"/>
                    <a:pt x="16777" y="464"/>
                  </a:cubicBezTo>
                  <a:cubicBezTo>
                    <a:pt x="16146" y="809"/>
                    <a:pt x="15622" y="1333"/>
                    <a:pt x="15288" y="1964"/>
                  </a:cubicBezTo>
                  <a:cubicBezTo>
                    <a:pt x="15122" y="2274"/>
                    <a:pt x="15015" y="2619"/>
                    <a:pt x="14943" y="2976"/>
                  </a:cubicBezTo>
                  <a:cubicBezTo>
                    <a:pt x="14919" y="3143"/>
                    <a:pt x="14895" y="3322"/>
                    <a:pt x="14895" y="3500"/>
                  </a:cubicBezTo>
                  <a:cubicBezTo>
                    <a:pt x="14884" y="3691"/>
                    <a:pt x="14895" y="3834"/>
                    <a:pt x="14884" y="3988"/>
                  </a:cubicBezTo>
                  <a:lnTo>
                    <a:pt x="14907" y="6643"/>
                  </a:lnTo>
                  <a:cubicBezTo>
                    <a:pt x="14919" y="9346"/>
                    <a:pt x="14931" y="12037"/>
                    <a:pt x="14943" y="14740"/>
                  </a:cubicBezTo>
                  <a:cubicBezTo>
                    <a:pt x="14979" y="17383"/>
                    <a:pt x="15015" y="20026"/>
                    <a:pt x="15050" y="22681"/>
                  </a:cubicBezTo>
                  <a:cubicBezTo>
                    <a:pt x="15062" y="24050"/>
                    <a:pt x="15074" y="25431"/>
                    <a:pt x="15074" y="26801"/>
                  </a:cubicBezTo>
                  <a:cubicBezTo>
                    <a:pt x="15098" y="28313"/>
                    <a:pt x="15122" y="29837"/>
                    <a:pt x="15146" y="31349"/>
                  </a:cubicBezTo>
                  <a:cubicBezTo>
                    <a:pt x="15146" y="31730"/>
                    <a:pt x="15169" y="32111"/>
                    <a:pt x="15134" y="32480"/>
                  </a:cubicBezTo>
                  <a:cubicBezTo>
                    <a:pt x="15086" y="32837"/>
                    <a:pt x="14979" y="33206"/>
                    <a:pt x="14812" y="33528"/>
                  </a:cubicBezTo>
                  <a:cubicBezTo>
                    <a:pt x="14467" y="34183"/>
                    <a:pt x="13872" y="34706"/>
                    <a:pt x="13181" y="34968"/>
                  </a:cubicBezTo>
                  <a:cubicBezTo>
                    <a:pt x="12919" y="35076"/>
                    <a:pt x="12657" y="35123"/>
                    <a:pt x="12383" y="35159"/>
                  </a:cubicBezTo>
                  <a:cubicBezTo>
                    <a:pt x="12109" y="35183"/>
                    <a:pt x="11824" y="35183"/>
                    <a:pt x="11550" y="35183"/>
                  </a:cubicBezTo>
                  <a:lnTo>
                    <a:pt x="9859" y="35218"/>
                  </a:lnTo>
                  <a:cubicBezTo>
                    <a:pt x="7799" y="35242"/>
                    <a:pt x="5740" y="35266"/>
                    <a:pt x="3680" y="35290"/>
                  </a:cubicBezTo>
                  <a:cubicBezTo>
                    <a:pt x="2656" y="35314"/>
                    <a:pt x="1632" y="35337"/>
                    <a:pt x="596" y="35361"/>
                  </a:cubicBezTo>
                  <a:cubicBezTo>
                    <a:pt x="417" y="35361"/>
                    <a:pt x="251" y="35397"/>
                    <a:pt x="72" y="35409"/>
                  </a:cubicBezTo>
                  <a:cubicBezTo>
                    <a:pt x="36" y="35421"/>
                    <a:pt x="1" y="35433"/>
                    <a:pt x="13" y="35445"/>
                  </a:cubicBezTo>
                  <a:cubicBezTo>
                    <a:pt x="36" y="35457"/>
                    <a:pt x="72" y="35492"/>
                    <a:pt x="132" y="35492"/>
                  </a:cubicBezTo>
                  <a:cubicBezTo>
                    <a:pt x="358" y="35504"/>
                    <a:pt x="608" y="35516"/>
                    <a:pt x="846" y="35516"/>
                  </a:cubicBezTo>
                  <a:lnTo>
                    <a:pt x="3204" y="35504"/>
                  </a:lnTo>
                  <a:lnTo>
                    <a:pt x="10121" y="35516"/>
                  </a:lnTo>
                  <a:cubicBezTo>
                    <a:pt x="10764" y="35528"/>
                    <a:pt x="11395" y="35528"/>
                    <a:pt x="12038" y="35528"/>
                  </a:cubicBezTo>
                  <a:cubicBezTo>
                    <a:pt x="12383" y="35516"/>
                    <a:pt x="12729" y="35480"/>
                    <a:pt x="13062" y="35373"/>
                  </a:cubicBezTo>
                  <a:cubicBezTo>
                    <a:pt x="13383" y="35266"/>
                    <a:pt x="13693" y="35123"/>
                    <a:pt x="13979" y="34921"/>
                  </a:cubicBezTo>
                  <a:cubicBezTo>
                    <a:pt x="14574" y="34504"/>
                    <a:pt x="15038" y="33921"/>
                    <a:pt x="15276" y="33230"/>
                  </a:cubicBezTo>
                  <a:cubicBezTo>
                    <a:pt x="15396" y="32897"/>
                    <a:pt x="15467" y="32540"/>
                    <a:pt x="15467" y="32182"/>
                  </a:cubicBezTo>
                  <a:cubicBezTo>
                    <a:pt x="15479" y="31825"/>
                    <a:pt x="15467" y="31504"/>
                    <a:pt x="15467" y="31158"/>
                  </a:cubicBezTo>
                  <a:cubicBezTo>
                    <a:pt x="15467" y="29813"/>
                    <a:pt x="15467" y="28468"/>
                    <a:pt x="15467" y="27122"/>
                  </a:cubicBezTo>
                  <a:lnTo>
                    <a:pt x="15467" y="25943"/>
                  </a:lnTo>
                  <a:lnTo>
                    <a:pt x="15443" y="20348"/>
                  </a:lnTo>
                  <a:lnTo>
                    <a:pt x="15443" y="11954"/>
                  </a:lnTo>
                  <a:lnTo>
                    <a:pt x="15443" y="4298"/>
                  </a:lnTo>
                  <a:cubicBezTo>
                    <a:pt x="15443" y="3953"/>
                    <a:pt x="15431" y="3595"/>
                    <a:pt x="15467" y="3286"/>
                  </a:cubicBezTo>
                  <a:cubicBezTo>
                    <a:pt x="15503" y="2964"/>
                    <a:pt x="15598" y="2643"/>
                    <a:pt x="15729" y="2357"/>
                  </a:cubicBezTo>
                  <a:cubicBezTo>
                    <a:pt x="15991" y="1762"/>
                    <a:pt x="16467" y="1274"/>
                    <a:pt x="17027" y="952"/>
                  </a:cubicBezTo>
                  <a:cubicBezTo>
                    <a:pt x="17277" y="821"/>
                    <a:pt x="17551" y="714"/>
                    <a:pt x="17824" y="655"/>
                  </a:cubicBezTo>
                  <a:cubicBezTo>
                    <a:pt x="18110" y="595"/>
                    <a:pt x="18384" y="583"/>
                    <a:pt x="18682" y="583"/>
                  </a:cubicBezTo>
                  <a:lnTo>
                    <a:pt x="20491" y="595"/>
                  </a:lnTo>
                  <a:lnTo>
                    <a:pt x="24087" y="655"/>
                  </a:lnTo>
                  <a:cubicBezTo>
                    <a:pt x="24575" y="667"/>
                    <a:pt x="25087" y="667"/>
                    <a:pt x="25540" y="714"/>
                  </a:cubicBezTo>
                  <a:cubicBezTo>
                    <a:pt x="26379" y="792"/>
                    <a:pt x="27212" y="830"/>
                    <a:pt x="28044" y="830"/>
                  </a:cubicBezTo>
                  <a:cubicBezTo>
                    <a:pt x="28876" y="830"/>
                    <a:pt x="29707" y="792"/>
                    <a:pt x="30540" y="714"/>
                  </a:cubicBezTo>
                  <a:cubicBezTo>
                    <a:pt x="30588" y="714"/>
                    <a:pt x="30636" y="714"/>
                    <a:pt x="30695" y="702"/>
                  </a:cubicBezTo>
                  <a:cubicBezTo>
                    <a:pt x="31040" y="690"/>
                    <a:pt x="31350" y="655"/>
                    <a:pt x="31409" y="559"/>
                  </a:cubicBezTo>
                  <a:cubicBezTo>
                    <a:pt x="31469" y="476"/>
                    <a:pt x="31338" y="393"/>
                    <a:pt x="31028" y="345"/>
                  </a:cubicBezTo>
                  <a:cubicBezTo>
                    <a:pt x="30624" y="286"/>
                    <a:pt x="30183" y="238"/>
                    <a:pt x="29731" y="202"/>
                  </a:cubicBezTo>
                  <a:cubicBezTo>
                    <a:pt x="28278" y="71"/>
                    <a:pt x="26766" y="36"/>
                    <a:pt x="24980" y="24"/>
                  </a:cubicBezTo>
                  <a:cubicBezTo>
                    <a:pt x="24863" y="25"/>
                    <a:pt x="24744" y="25"/>
                    <a:pt x="24623" y="25"/>
                  </a:cubicBezTo>
                  <a:cubicBezTo>
                    <a:pt x="23757" y="25"/>
                    <a:pt x="22791" y="0"/>
                    <a:pt x="21784" y="0"/>
                  </a:cubicBez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sp>
          <p:nvSpPr>
            <p:cNvPr id="713" name="Google Shape;713;p41"/>
            <p:cNvSpPr/>
            <p:nvPr/>
          </p:nvSpPr>
          <p:spPr>
            <a:xfrm>
              <a:off x="4519900" y="2569350"/>
              <a:ext cx="83975" cy="70350"/>
            </a:xfrm>
            <a:custGeom>
              <a:rect b="b" l="l" r="r" t="t"/>
              <a:pathLst>
                <a:path extrusionOk="0" h="2814" w="3359">
                  <a:moveTo>
                    <a:pt x="1715" y="1"/>
                  </a:moveTo>
                  <a:cubicBezTo>
                    <a:pt x="1673" y="1"/>
                    <a:pt x="1632" y="21"/>
                    <a:pt x="1608" y="63"/>
                  </a:cubicBezTo>
                  <a:lnTo>
                    <a:pt x="48" y="2587"/>
                  </a:lnTo>
                  <a:cubicBezTo>
                    <a:pt x="1" y="2671"/>
                    <a:pt x="60" y="2778"/>
                    <a:pt x="155" y="2778"/>
                  </a:cubicBezTo>
                  <a:lnTo>
                    <a:pt x="1679" y="2802"/>
                  </a:lnTo>
                  <a:lnTo>
                    <a:pt x="3203" y="2814"/>
                  </a:lnTo>
                  <a:cubicBezTo>
                    <a:pt x="3299" y="2814"/>
                    <a:pt x="3358" y="2718"/>
                    <a:pt x="3310" y="2635"/>
                  </a:cubicBezTo>
                  <a:lnTo>
                    <a:pt x="1822" y="63"/>
                  </a:lnTo>
                  <a:cubicBezTo>
                    <a:pt x="1798" y="21"/>
                    <a:pt x="1757" y="1"/>
                    <a:pt x="1715" y="1"/>
                  </a:cubicBez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grpSp>
      <p:grpSp>
        <p:nvGrpSpPr>
          <p:cNvPr id="714" name="Google Shape;714;p41"/>
          <p:cNvGrpSpPr/>
          <p:nvPr/>
        </p:nvGrpSpPr>
        <p:grpSpPr>
          <a:xfrm>
            <a:off x="1476034" y="1885821"/>
            <a:ext cx="1037216" cy="1165809"/>
            <a:chOff x="2321125" y="2297291"/>
            <a:chExt cx="786425" cy="883925"/>
          </a:xfrm>
        </p:grpSpPr>
        <p:sp>
          <p:nvSpPr>
            <p:cNvPr id="715" name="Google Shape;715;p41"/>
            <p:cNvSpPr/>
            <p:nvPr/>
          </p:nvSpPr>
          <p:spPr>
            <a:xfrm>
              <a:off x="2321125" y="2297291"/>
              <a:ext cx="786425" cy="883925"/>
            </a:xfrm>
            <a:custGeom>
              <a:rect b="b" l="l" r="r" t="t"/>
              <a:pathLst>
                <a:path extrusionOk="0" h="35357" w="31457">
                  <a:moveTo>
                    <a:pt x="3413" y="1"/>
                  </a:moveTo>
                  <a:cubicBezTo>
                    <a:pt x="2581" y="1"/>
                    <a:pt x="1750" y="40"/>
                    <a:pt x="917" y="117"/>
                  </a:cubicBezTo>
                  <a:cubicBezTo>
                    <a:pt x="869" y="129"/>
                    <a:pt x="822" y="129"/>
                    <a:pt x="774" y="129"/>
                  </a:cubicBezTo>
                  <a:cubicBezTo>
                    <a:pt x="417" y="153"/>
                    <a:pt x="107" y="176"/>
                    <a:pt x="48" y="272"/>
                  </a:cubicBezTo>
                  <a:cubicBezTo>
                    <a:pt x="0" y="367"/>
                    <a:pt x="131" y="438"/>
                    <a:pt x="429" y="486"/>
                  </a:cubicBezTo>
                  <a:cubicBezTo>
                    <a:pt x="834" y="546"/>
                    <a:pt x="1274" y="605"/>
                    <a:pt x="1738" y="641"/>
                  </a:cubicBezTo>
                  <a:cubicBezTo>
                    <a:pt x="3179" y="760"/>
                    <a:pt x="4691" y="796"/>
                    <a:pt x="6477" y="808"/>
                  </a:cubicBezTo>
                  <a:cubicBezTo>
                    <a:pt x="7439" y="808"/>
                    <a:pt x="8541" y="843"/>
                    <a:pt x="9698" y="843"/>
                  </a:cubicBezTo>
                  <a:cubicBezTo>
                    <a:pt x="10045" y="843"/>
                    <a:pt x="10397" y="840"/>
                    <a:pt x="10751" y="831"/>
                  </a:cubicBezTo>
                  <a:cubicBezTo>
                    <a:pt x="11382" y="819"/>
                    <a:pt x="12025" y="819"/>
                    <a:pt x="12656" y="808"/>
                  </a:cubicBezTo>
                  <a:cubicBezTo>
                    <a:pt x="12752" y="808"/>
                    <a:pt x="12842" y="807"/>
                    <a:pt x="12929" y="807"/>
                  </a:cubicBezTo>
                  <a:cubicBezTo>
                    <a:pt x="13146" y="807"/>
                    <a:pt x="13342" y="813"/>
                    <a:pt x="13537" y="855"/>
                  </a:cubicBezTo>
                  <a:cubicBezTo>
                    <a:pt x="13811" y="915"/>
                    <a:pt x="14085" y="998"/>
                    <a:pt x="14335" y="1129"/>
                  </a:cubicBezTo>
                  <a:cubicBezTo>
                    <a:pt x="14823" y="1403"/>
                    <a:pt x="15240" y="1820"/>
                    <a:pt x="15502" y="2320"/>
                  </a:cubicBezTo>
                  <a:cubicBezTo>
                    <a:pt x="15633" y="2570"/>
                    <a:pt x="15716" y="2843"/>
                    <a:pt x="15776" y="3117"/>
                  </a:cubicBezTo>
                  <a:cubicBezTo>
                    <a:pt x="15835" y="3391"/>
                    <a:pt x="15823" y="3665"/>
                    <a:pt x="15823" y="3998"/>
                  </a:cubicBezTo>
                  <a:lnTo>
                    <a:pt x="15835" y="6653"/>
                  </a:lnTo>
                  <a:cubicBezTo>
                    <a:pt x="15847" y="9356"/>
                    <a:pt x="15871" y="12047"/>
                    <a:pt x="15883" y="14750"/>
                  </a:cubicBezTo>
                  <a:cubicBezTo>
                    <a:pt x="15919" y="17393"/>
                    <a:pt x="15954" y="20036"/>
                    <a:pt x="15990" y="22691"/>
                  </a:cubicBezTo>
                  <a:cubicBezTo>
                    <a:pt x="16002" y="24060"/>
                    <a:pt x="16002" y="25441"/>
                    <a:pt x="16014" y="26811"/>
                  </a:cubicBezTo>
                  <a:cubicBezTo>
                    <a:pt x="16038" y="28323"/>
                    <a:pt x="16062" y="29847"/>
                    <a:pt x="16085" y="31359"/>
                  </a:cubicBezTo>
                  <a:cubicBezTo>
                    <a:pt x="16085" y="31740"/>
                    <a:pt x="16074" y="32121"/>
                    <a:pt x="16133" y="32514"/>
                  </a:cubicBezTo>
                  <a:cubicBezTo>
                    <a:pt x="16181" y="32895"/>
                    <a:pt x="16312" y="33276"/>
                    <a:pt x="16502" y="33621"/>
                  </a:cubicBezTo>
                  <a:cubicBezTo>
                    <a:pt x="16871" y="34312"/>
                    <a:pt x="17490" y="34847"/>
                    <a:pt x="18217" y="35145"/>
                  </a:cubicBezTo>
                  <a:cubicBezTo>
                    <a:pt x="18490" y="35252"/>
                    <a:pt x="18776" y="35300"/>
                    <a:pt x="19062" y="35347"/>
                  </a:cubicBezTo>
                  <a:cubicBezTo>
                    <a:pt x="19205" y="35353"/>
                    <a:pt x="19348" y="35356"/>
                    <a:pt x="19491" y="35356"/>
                  </a:cubicBezTo>
                  <a:cubicBezTo>
                    <a:pt x="19633" y="35356"/>
                    <a:pt x="19776" y="35353"/>
                    <a:pt x="19919" y="35347"/>
                  </a:cubicBezTo>
                  <a:lnTo>
                    <a:pt x="21610" y="35324"/>
                  </a:lnTo>
                  <a:cubicBezTo>
                    <a:pt x="23670" y="35300"/>
                    <a:pt x="25718" y="35276"/>
                    <a:pt x="27777" y="35252"/>
                  </a:cubicBezTo>
                  <a:cubicBezTo>
                    <a:pt x="28813" y="35228"/>
                    <a:pt x="29837" y="35205"/>
                    <a:pt x="30861" y="35181"/>
                  </a:cubicBezTo>
                  <a:cubicBezTo>
                    <a:pt x="31040" y="35181"/>
                    <a:pt x="31218" y="35145"/>
                    <a:pt x="31385" y="35121"/>
                  </a:cubicBezTo>
                  <a:cubicBezTo>
                    <a:pt x="31421" y="35121"/>
                    <a:pt x="31456" y="35109"/>
                    <a:pt x="31444" y="35097"/>
                  </a:cubicBezTo>
                  <a:cubicBezTo>
                    <a:pt x="31421" y="35074"/>
                    <a:pt x="31385" y="35050"/>
                    <a:pt x="31337" y="35050"/>
                  </a:cubicBezTo>
                  <a:cubicBezTo>
                    <a:pt x="31099" y="35038"/>
                    <a:pt x="30861" y="35026"/>
                    <a:pt x="30611" y="35026"/>
                  </a:cubicBezTo>
                  <a:lnTo>
                    <a:pt x="28266" y="35038"/>
                  </a:lnTo>
                  <a:lnTo>
                    <a:pt x="21336" y="35014"/>
                  </a:lnTo>
                  <a:lnTo>
                    <a:pt x="19419" y="35014"/>
                  </a:lnTo>
                  <a:cubicBezTo>
                    <a:pt x="18824" y="35014"/>
                    <a:pt x="18252" y="34847"/>
                    <a:pt x="17752" y="34526"/>
                  </a:cubicBezTo>
                  <a:cubicBezTo>
                    <a:pt x="17240" y="34181"/>
                    <a:pt x="16812" y="33681"/>
                    <a:pt x="16597" y="33097"/>
                  </a:cubicBezTo>
                  <a:cubicBezTo>
                    <a:pt x="16490" y="32800"/>
                    <a:pt x="16419" y="32490"/>
                    <a:pt x="16419" y="32169"/>
                  </a:cubicBezTo>
                  <a:cubicBezTo>
                    <a:pt x="16395" y="31847"/>
                    <a:pt x="16407" y="31502"/>
                    <a:pt x="16407" y="31168"/>
                  </a:cubicBezTo>
                  <a:cubicBezTo>
                    <a:pt x="16407" y="29823"/>
                    <a:pt x="16407" y="28478"/>
                    <a:pt x="16407" y="27132"/>
                  </a:cubicBezTo>
                  <a:lnTo>
                    <a:pt x="16395" y="25953"/>
                  </a:lnTo>
                  <a:lnTo>
                    <a:pt x="16383" y="20358"/>
                  </a:lnTo>
                  <a:lnTo>
                    <a:pt x="16383" y="11964"/>
                  </a:lnTo>
                  <a:lnTo>
                    <a:pt x="16383" y="4308"/>
                  </a:lnTo>
                  <a:cubicBezTo>
                    <a:pt x="16371" y="3963"/>
                    <a:pt x="16395" y="3629"/>
                    <a:pt x="16359" y="3260"/>
                  </a:cubicBezTo>
                  <a:cubicBezTo>
                    <a:pt x="16324" y="2891"/>
                    <a:pt x="16216" y="2534"/>
                    <a:pt x="16074" y="2212"/>
                  </a:cubicBezTo>
                  <a:cubicBezTo>
                    <a:pt x="15776" y="1546"/>
                    <a:pt x="15240" y="998"/>
                    <a:pt x="14609" y="653"/>
                  </a:cubicBezTo>
                  <a:cubicBezTo>
                    <a:pt x="14323" y="510"/>
                    <a:pt x="14026" y="391"/>
                    <a:pt x="13704" y="319"/>
                  </a:cubicBezTo>
                  <a:cubicBezTo>
                    <a:pt x="13407" y="260"/>
                    <a:pt x="13073" y="248"/>
                    <a:pt x="12775" y="248"/>
                  </a:cubicBezTo>
                  <a:lnTo>
                    <a:pt x="10978" y="236"/>
                  </a:lnTo>
                  <a:lnTo>
                    <a:pt x="7370" y="176"/>
                  </a:lnTo>
                  <a:cubicBezTo>
                    <a:pt x="6882" y="165"/>
                    <a:pt x="6370" y="165"/>
                    <a:pt x="5917" y="117"/>
                  </a:cubicBezTo>
                  <a:cubicBezTo>
                    <a:pt x="5078" y="40"/>
                    <a:pt x="4245" y="1"/>
                    <a:pt x="3413" y="1"/>
                  </a:cubicBez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sp>
          <p:nvSpPr>
            <p:cNvPr id="716" name="Google Shape;716;p41"/>
            <p:cNvSpPr/>
            <p:nvPr/>
          </p:nvSpPr>
          <p:spPr>
            <a:xfrm>
              <a:off x="2683075" y="2568825"/>
              <a:ext cx="83950" cy="70400"/>
            </a:xfrm>
            <a:custGeom>
              <a:rect b="b" l="l" r="r" t="t"/>
              <a:pathLst>
                <a:path extrusionOk="0" h="2816" w="3358">
                  <a:moveTo>
                    <a:pt x="155" y="1"/>
                  </a:moveTo>
                  <a:cubicBezTo>
                    <a:pt x="60" y="1"/>
                    <a:pt x="0" y="108"/>
                    <a:pt x="48" y="191"/>
                  </a:cubicBezTo>
                  <a:lnTo>
                    <a:pt x="1548" y="2751"/>
                  </a:lnTo>
                  <a:cubicBezTo>
                    <a:pt x="1573" y="2794"/>
                    <a:pt x="1613" y="2815"/>
                    <a:pt x="1654" y="2815"/>
                  </a:cubicBezTo>
                  <a:cubicBezTo>
                    <a:pt x="1691" y="2815"/>
                    <a:pt x="1727" y="2797"/>
                    <a:pt x="1750" y="2763"/>
                  </a:cubicBezTo>
                  <a:lnTo>
                    <a:pt x="3310" y="227"/>
                  </a:lnTo>
                  <a:cubicBezTo>
                    <a:pt x="3358" y="144"/>
                    <a:pt x="3310" y="37"/>
                    <a:pt x="3215" y="37"/>
                  </a:cubicBezTo>
                  <a:lnTo>
                    <a:pt x="1679" y="25"/>
                  </a:lnTo>
                  <a:lnTo>
                    <a:pt x="155" y="1"/>
                  </a:ln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grpSp>
      <p:sp>
        <p:nvSpPr>
          <p:cNvPr id="717" name="Google Shape;717;p41"/>
          <p:cNvSpPr/>
          <p:nvPr/>
        </p:nvSpPr>
        <p:spPr>
          <a:xfrm>
            <a:off x="3896325" y="1098402"/>
            <a:ext cx="1318500" cy="2062200"/>
          </a:xfrm>
          <a:prstGeom prst="roundRect">
            <a:avLst>
              <a:gd fmla="val 4112" name="adj"/>
            </a:avLst>
          </a:prstGeom>
          <a:solidFill>
            <a:srgbClr val="F9F9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18" name="Google Shape;718;p41"/>
          <p:cNvSpPr/>
          <p:nvPr/>
        </p:nvSpPr>
        <p:spPr>
          <a:xfrm>
            <a:off x="2190650" y="1903200"/>
            <a:ext cx="1318500" cy="1914300"/>
          </a:xfrm>
          <a:prstGeom prst="roundRect">
            <a:avLst>
              <a:gd fmla="val 4112" name="adj"/>
            </a:avLst>
          </a:prstGeom>
          <a:solidFill>
            <a:srgbClr val="F9F9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19" name="Google Shape;719;p41"/>
          <p:cNvSpPr/>
          <p:nvPr/>
        </p:nvSpPr>
        <p:spPr>
          <a:xfrm>
            <a:off x="407204" y="1126359"/>
            <a:ext cx="1318500" cy="1914300"/>
          </a:xfrm>
          <a:prstGeom prst="roundRect">
            <a:avLst>
              <a:gd fmla="val 4112" name="adj"/>
            </a:avLst>
          </a:prstGeom>
          <a:solidFill>
            <a:srgbClr val="F9F9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20" name="Google Shape;720;p41"/>
          <p:cNvSpPr txBox="1"/>
          <p:nvPr/>
        </p:nvSpPr>
        <p:spPr>
          <a:xfrm>
            <a:off x="431272" y="3052213"/>
            <a:ext cx="1372200" cy="38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lang="fr" sz="1800">
                <a:solidFill>
                  <a:srgbClr val="999999"/>
                </a:solidFill>
                <a:latin typeface="Montserrat"/>
                <a:ea typeface="Montserrat"/>
                <a:cs typeface="Montserrat"/>
                <a:sym typeface="Montserrat"/>
              </a:rPr>
              <a:t>Step</a:t>
            </a:r>
            <a:r>
              <a:rPr b="1" i="0" lang="fr" sz="1800" u="none" cap="none" strike="noStrike">
                <a:solidFill>
                  <a:srgbClr val="999999"/>
                </a:solidFill>
                <a:latin typeface="Montserrat"/>
                <a:ea typeface="Montserrat"/>
                <a:cs typeface="Montserrat"/>
                <a:sym typeface="Montserrat"/>
              </a:rPr>
              <a:t> #1</a:t>
            </a:r>
            <a:endParaRPr b="1" i="0" sz="1800" u="none" cap="none" strike="noStrike">
              <a:solidFill>
                <a:srgbClr val="999999"/>
              </a:solidFill>
              <a:latin typeface="Montserrat"/>
              <a:ea typeface="Montserrat"/>
              <a:cs typeface="Montserrat"/>
              <a:sym typeface="Montserrat"/>
            </a:endParaRPr>
          </a:p>
        </p:txBody>
      </p:sp>
      <p:sp>
        <p:nvSpPr>
          <p:cNvPr id="721" name="Google Shape;721;p41"/>
          <p:cNvSpPr txBox="1"/>
          <p:nvPr/>
        </p:nvSpPr>
        <p:spPr>
          <a:xfrm>
            <a:off x="307600" y="1547175"/>
            <a:ext cx="1495800" cy="6693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1000">
                <a:solidFill>
                  <a:schemeClr val="dk1"/>
                </a:solidFill>
                <a:latin typeface="Montserrat"/>
                <a:ea typeface="Montserrat"/>
                <a:cs typeface="Montserrat"/>
                <a:sym typeface="Montserrat"/>
              </a:rPr>
              <a:t>Analyze your market &amp; know your P&amp;L</a:t>
            </a:r>
            <a:endParaRPr b="1"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rPr lang="fr" sz="900">
                <a:solidFill>
                  <a:schemeClr val="dk2"/>
                </a:solidFill>
                <a:latin typeface="Montserrat"/>
                <a:ea typeface="Montserrat"/>
                <a:cs typeface="Montserrat"/>
                <a:sym typeface="Montserrat"/>
              </a:rPr>
              <a:t>Category, competitors, maturity, consumers</a:t>
            </a:r>
            <a:endParaRPr b="1" sz="9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t/>
            </a:r>
            <a:endParaRPr b="1" sz="900">
              <a:solidFill>
                <a:srgbClr val="0D2D5E"/>
              </a:solidFill>
              <a:latin typeface="Montserrat"/>
              <a:ea typeface="Montserrat"/>
              <a:cs typeface="Montserrat"/>
              <a:sym typeface="Montserrat"/>
            </a:endParaRPr>
          </a:p>
        </p:txBody>
      </p:sp>
      <p:grpSp>
        <p:nvGrpSpPr>
          <p:cNvPr id="722" name="Google Shape;722;p41"/>
          <p:cNvGrpSpPr/>
          <p:nvPr/>
        </p:nvGrpSpPr>
        <p:grpSpPr>
          <a:xfrm>
            <a:off x="6653244" y="1975000"/>
            <a:ext cx="894585" cy="1009972"/>
            <a:chOff x="4182650" y="2194400"/>
            <a:chExt cx="786725" cy="888200"/>
          </a:xfrm>
        </p:grpSpPr>
        <p:sp>
          <p:nvSpPr>
            <p:cNvPr id="723" name="Google Shape;723;p41"/>
            <p:cNvSpPr/>
            <p:nvPr/>
          </p:nvSpPr>
          <p:spPr>
            <a:xfrm>
              <a:off x="4182650" y="2194400"/>
              <a:ext cx="786725" cy="888200"/>
            </a:xfrm>
            <a:custGeom>
              <a:rect b="b" l="l" r="r" t="t"/>
              <a:pathLst>
                <a:path extrusionOk="0" h="35528" w="31469">
                  <a:moveTo>
                    <a:pt x="21784" y="0"/>
                  </a:moveTo>
                  <a:cubicBezTo>
                    <a:pt x="21429" y="0"/>
                    <a:pt x="21069" y="3"/>
                    <a:pt x="20706" y="12"/>
                  </a:cubicBezTo>
                  <a:cubicBezTo>
                    <a:pt x="20075" y="12"/>
                    <a:pt x="19444" y="24"/>
                    <a:pt x="18801" y="36"/>
                  </a:cubicBezTo>
                  <a:cubicBezTo>
                    <a:pt x="18503" y="36"/>
                    <a:pt x="18134" y="36"/>
                    <a:pt x="17777" y="107"/>
                  </a:cubicBezTo>
                  <a:cubicBezTo>
                    <a:pt x="17432" y="178"/>
                    <a:pt x="17086" y="297"/>
                    <a:pt x="16777" y="464"/>
                  </a:cubicBezTo>
                  <a:cubicBezTo>
                    <a:pt x="16146" y="809"/>
                    <a:pt x="15622" y="1333"/>
                    <a:pt x="15288" y="1964"/>
                  </a:cubicBezTo>
                  <a:cubicBezTo>
                    <a:pt x="15122" y="2274"/>
                    <a:pt x="15015" y="2619"/>
                    <a:pt x="14943" y="2976"/>
                  </a:cubicBezTo>
                  <a:cubicBezTo>
                    <a:pt x="14919" y="3143"/>
                    <a:pt x="14895" y="3322"/>
                    <a:pt x="14895" y="3500"/>
                  </a:cubicBezTo>
                  <a:cubicBezTo>
                    <a:pt x="14884" y="3691"/>
                    <a:pt x="14895" y="3834"/>
                    <a:pt x="14884" y="3988"/>
                  </a:cubicBezTo>
                  <a:lnTo>
                    <a:pt x="14907" y="6643"/>
                  </a:lnTo>
                  <a:cubicBezTo>
                    <a:pt x="14919" y="9346"/>
                    <a:pt x="14931" y="12037"/>
                    <a:pt x="14943" y="14740"/>
                  </a:cubicBezTo>
                  <a:cubicBezTo>
                    <a:pt x="14979" y="17383"/>
                    <a:pt x="15015" y="20026"/>
                    <a:pt x="15050" y="22681"/>
                  </a:cubicBezTo>
                  <a:cubicBezTo>
                    <a:pt x="15062" y="24050"/>
                    <a:pt x="15074" y="25431"/>
                    <a:pt x="15074" y="26801"/>
                  </a:cubicBezTo>
                  <a:cubicBezTo>
                    <a:pt x="15098" y="28313"/>
                    <a:pt x="15122" y="29837"/>
                    <a:pt x="15146" y="31349"/>
                  </a:cubicBezTo>
                  <a:cubicBezTo>
                    <a:pt x="15146" y="31730"/>
                    <a:pt x="15169" y="32111"/>
                    <a:pt x="15134" y="32480"/>
                  </a:cubicBezTo>
                  <a:cubicBezTo>
                    <a:pt x="15086" y="32837"/>
                    <a:pt x="14979" y="33206"/>
                    <a:pt x="14812" y="33528"/>
                  </a:cubicBezTo>
                  <a:cubicBezTo>
                    <a:pt x="14467" y="34183"/>
                    <a:pt x="13872" y="34706"/>
                    <a:pt x="13181" y="34968"/>
                  </a:cubicBezTo>
                  <a:cubicBezTo>
                    <a:pt x="12919" y="35076"/>
                    <a:pt x="12657" y="35123"/>
                    <a:pt x="12383" y="35159"/>
                  </a:cubicBezTo>
                  <a:cubicBezTo>
                    <a:pt x="12109" y="35183"/>
                    <a:pt x="11824" y="35183"/>
                    <a:pt x="11550" y="35183"/>
                  </a:cubicBezTo>
                  <a:lnTo>
                    <a:pt x="9859" y="35218"/>
                  </a:lnTo>
                  <a:cubicBezTo>
                    <a:pt x="7799" y="35242"/>
                    <a:pt x="5740" y="35266"/>
                    <a:pt x="3680" y="35290"/>
                  </a:cubicBezTo>
                  <a:cubicBezTo>
                    <a:pt x="2656" y="35314"/>
                    <a:pt x="1632" y="35337"/>
                    <a:pt x="596" y="35361"/>
                  </a:cubicBezTo>
                  <a:cubicBezTo>
                    <a:pt x="417" y="35361"/>
                    <a:pt x="251" y="35397"/>
                    <a:pt x="72" y="35409"/>
                  </a:cubicBezTo>
                  <a:cubicBezTo>
                    <a:pt x="36" y="35421"/>
                    <a:pt x="1" y="35433"/>
                    <a:pt x="13" y="35445"/>
                  </a:cubicBezTo>
                  <a:cubicBezTo>
                    <a:pt x="36" y="35457"/>
                    <a:pt x="72" y="35492"/>
                    <a:pt x="132" y="35492"/>
                  </a:cubicBezTo>
                  <a:cubicBezTo>
                    <a:pt x="358" y="35504"/>
                    <a:pt x="608" y="35516"/>
                    <a:pt x="846" y="35516"/>
                  </a:cubicBezTo>
                  <a:lnTo>
                    <a:pt x="3204" y="35504"/>
                  </a:lnTo>
                  <a:lnTo>
                    <a:pt x="10121" y="35516"/>
                  </a:lnTo>
                  <a:cubicBezTo>
                    <a:pt x="10764" y="35528"/>
                    <a:pt x="11395" y="35528"/>
                    <a:pt x="12038" y="35528"/>
                  </a:cubicBezTo>
                  <a:cubicBezTo>
                    <a:pt x="12383" y="35516"/>
                    <a:pt x="12729" y="35480"/>
                    <a:pt x="13062" y="35373"/>
                  </a:cubicBezTo>
                  <a:cubicBezTo>
                    <a:pt x="13383" y="35266"/>
                    <a:pt x="13693" y="35123"/>
                    <a:pt x="13979" y="34921"/>
                  </a:cubicBezTo>
                  <a:cubicBezTo>
                    <a:pt x="14574" y="34504"/>
                    <a:pt x="15038" y="33921"/>
                    <a:pt x="15276" y="33230"/>
                  </a:cubicBezTo>
                  <a:cubicBezTo>
                    <a:pt x="15396" y="32897"/>
                    <a:pt x="15467" y="32540"/>
                    <a:pt x="15467" y="32182"/>
                  </a:cubicBezTo>
                  <a:cubicBezTo>
                    <a:pt x="15479" y="31825"/>
                    <a:pt x="15467" y="31504"/>
                    <a:pt x="15467" y="31158"/>
                  </a:cubicBezTo>
                  <a:cubicBezTo>
                    <a:pt x="15467" y="29813"/>
                    <a:pt x="15467" y="28468"/>
                    <a:pt x="15467" y="27122"/>
                  </a:cubicBezTo>
                  <a:lnTo>
                    <a:pt x="15467" y="25943"/>
                  </a:lnTo>
                  <a:lnTo>
                    <a:pt x="15443" y="20348"/>
                  </a:lnTo>
                  <a:lnTo>
                    <a:pt x="15443" y="11954"/>
                  </a:lnTo>
                  <a:lnTo>
                    <a:pt x="15443" y="4298"/>
                  </a:lnTo>
                  <a:cubicBezTo>
                    <a:pt x="15443" y="3953"/>
                    <a:pt x="15431" y="3595"/>
                    <a:pt x="15467" y="3286"/>
                  </a:cubicBezTo>
                  <a:cubicBezTo>
                    <a:pt x="15503" y="2964"/>
                    <a:pt x="15598" y="2643"/>
                    <a:pt x="15729" y="2357"/>
                  </a:cubicBezTo>
                  <a:cubicBezTo>
                    <a:pt x="15991" y="1762"/>
                    <a:pt x="16467" y="1274"/>
                    <a:pt x="17027" y="952"/>
                  </a:cubicBezTo>
                  <a:cubicBezTo>
                    <a:pt x="17277" y="821"/>
                    <a:pt x="17551" y="714"/>
                    <a:pt x="17824" y="655"/>
                  </a:cubicBezTo>
                  <a:cubicBezTo>
                    <a:pt x="18110" y="595"/>
                    <a:pt x="18384" y="583"/>
                    <a:pt x="18682" y="583"/>
                  </a:cubicBezTo>
                  <a:lnTo>
                    <a:pt x="20491" y="595"/>
                  </a:lnTo>
                  <a:lnTo>
                    <a:pt x="24087" y="655"/>
                  </a:lnTo>
                  <a:cubicBezTo>
                    <a:pt x="24575" y="667"/>
                    <a:pt x="25087" y="667"/>
                    <a:pt x="25540" y="714"/>
                  </a:cubicBezTo>
                  <a:cubicBezTo>
                    <a:pt x="26379" y="792"/>
                    <a:pt x="27212" y="830"/>
                    <a:pt x="28044" y="830"/>
                  </a:cubicBezTo>
                  <a:cubicBezTo>
                    <a:pt x="28876" y="830"/>
                    <a:pt x="29707" y="792"/>
                    <a:pt x="30540" y="714"/>
                  </a:cubicBezTo>
                  <a:cubicBezTo>
                    <a:pt x="30588" y="714"/>
                    <a:pt x="30636" y="714"/>
                    <a:pt x="30695" y="702"/>
                  </a:cubicBezTo>
                  <a:cubicBezTo>
                    <a:pt x="31040" y="690"/>
                    <a:pt x="31350" y="655"/>
                    <a:pt x="31409" y="559"/>
                  </a:cubicBezTo>
                  <a:cubicBezTo>
                    <a:pt x="31469" y="476"/>
                    <a:pt x="31338" y="393"/>
                    <a:pt x="31028" y="345"/>
                  </a:cubicBezTo>
                  <a:cubicBezTo>
                    <a:pt x="30624" y="286"/>
                    <a:pt x="30183" y="238"/>
                    <a:pt x="29731" y="202"/>
                  </a:cubicBezTo>
                  <a:cubicBezTo>
                    <a:pt x="28278" y="71"/>
                    <a:pt x="26766" y="36"/>
                    <a:pt x="24980" y="24"/>
                  </a:cubicBezTo>
                  <a:cubicBezTo>
                    <a:pt x="24863" y="25"/>
                    <a:pt x="24744" y="25"/>
                    <a:pt x="24623" y="25"/>
                  </a:cubicBezTo>
                  <a:cubicBezTo>
                    <a:pt x="23757" y="25"/>
                    <a:pt x="22791" y="0"/>
                    <a:pt x="21784" y="0"/>
                  </a:cubicBez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sp>
          <p:nvSpPr>
            <p:cNvPr id="724" name="Google Shape;724;p41"/>
            <p:cNvSpPr/>
            <p:nvPr/>
          </p:nvSpPr>
          <p:spPr>
            <a:xfrm>
              <a:off x="4519900" y="2569350"/>
              <a:ext cx="83975" cy="70350"/>
            </a:xfrm>
            <a:custGeom>
              <a:rect b="b" l="l" r="r" t="t"/>
              <a:pathLst>
                <a:path extrusionOk="0" h="2814" w="3359">
                  <a:moveTo>
                    <a:pt x="1715" y="1"/>
                  </a:moveTo>
                  <a:cubicBezTo>
                    <a:pt x="1673" y="1"/>
                    <a:pt x="1632" y="21"/>
                    <a:pt x="1608" y="63"/>
                  </a:cubicBezTo>
                  <a:lnTo>
                    <a:pt x="48" y="2587"/>
                  </a:lnTo>
                  <a:cubicBezTo>
                    <a:pt x="1" y="2671"/>
                    <a:pt x="60" y="2778"/>
                    <a:pt x="155" y="2778"/>
                  </a:cubicBezTo>
                  <a:lnTo>
                    <a:pt x="1679" y="2802"/>
                  </a:lnTo>
                  <a:lnTo>
                    <a:pt x="3203" y="2814"/>
                  </a:lnTo>
                  <a:cubicBezTo>
                    <a:pt x="3299" y="2814"/>
                    <a:pt x="3358" y="2718"/>
                    <a:pt x="3310" y="2635"/>
                  </a:cubicBezTo>
                  <a:lnTo>
                    <a:pt x="1822" y="63"/>
                  </a:lnTo>
                  <a:cubicBezTo>
                    <a:pt x="1798" y="21"/>
                    <a:pt x="1757" y="1"/>
                    <a:pt x="1715" y="1"/>
                  </a:cubicBezTo>
                  <a:close/>
                </a:path>
              </a:pathLst>
            </a:custGeom>
            <a:solidFill>
              <a:srgbClr val="FFC2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grpSp>
      <p:sp>
        <p:nvSpPr>
          <p:cNvPr id="725" name="Google Shape;725;p41"/>
          <p:cNvSpPr txBox="1"/>
          <p:nvPr/>
        </p:nvSpPr>
        <p:spPr>
          <a:xfrm>
            <a:off x="3842038" y="1518075"/>
            <a:ext cx="1416900" cy="927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1000">
                <a:solidFill>
                  <a:schemeClr val="dk1"/>
                </a:solidFill>
                <a:latin typeface="Montserrat"/>
                <a:ea typeface="Montserrat"/>
                <a:cs typeface="Montserrat"/>
                <a:sym typeface="Montserrat"/>
              </a:rPr>
              <a:t>Set up your account &amp; brand registration</a:t>
            </a:r>
            <a:endParaRPr b="1"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rPr lang="fr" sz="900">
                <a:solidFill>
                  <a:schemeClr val="dk2"/>
                </a:solidFill>
                <a:latin typeface="Montserrat"/>
                <a:ea typeface="Montserrat"/>
                <a:cs typeface="Montserrat"/>
                <a:sym typeface="Montserrat"/>
              </a:rPr>
              <a:t>for a smoother journey</a:t>
            </a:r>
            <a:endParaRPr b="1" sz="1000">
              <a:solidFill>
                <a:schemeClr val="dk1"/>
              </a:solidFill>
              <a:latin typeface="Montserrat"/>
              <a:ea typeface="Montserrat"/>
              <a:cs typeface="Montserrat"/>
              <a:sym typeface="Montserrat"/>
            </a:endParaRPr>
          </a:p>
        </p:txBody>
      </p:sp>
      <p:sp>
        <p:nvSpPr>
          <p:cNvPr id="726" name="Google Shape;726;p41"/>
          <p:cNvSpPr/>
          <p:nvPr/>
        </p:nvSpPr>
        <p:spPr>
          <a:xfrm>
            <a:off x="5582630" y="1892439"/>
            <a:ext cx="1318500" cy="1914300"/>
          </a:xfrm>
          <a:prstGeom prst="roundRect">
            <a:avLst>
              <a:gd fmla="val 4112" name="adj"/>
            </a:avLst>
          </a:prstGeom>
          <a:solidFill>
            <a:srgbClr val="F9F9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27" name="Google Shape;727;p41"/>
          <p:cNvSpPr txBox="1"/>
          <p:nvPr/>
        </p:nvSpPr>
        <p:spPr>
          <a:xfrm>
            <a:off x="3883929" y="3141096"/>
            <a:ext cx="1323900" cy="428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lang="fr" sz="1800">
                <a:solidFill>
                  <a:srgbClr val="999999"/>
                </a:solidFill>
                <a:latin typeface="Montserrat"/>
                <a:ea typeface="Montserrat"/>
                <a:cs typeface="Montserrat"/>
                <a:sym typeface="Montserrat"/>
              </a:rPr>
              <a:t>Step</a:t>
            </a:r>
            <a:r>
              <a:rPr b="1" i="0" lang="fr" sz="1800" u="none" cap="none" strike="noStrike">
                <a:solidFill>
                  <a:srgbClr val="999999"/>
                </a:solidFill>
                <a:latin typeface="Montserrat"/>
                <a:ea typeface="Montserrat"/>
                <a:cs typeface="Montserrat"/>
                <a:sym typeface="Montserrat"/>
              </a:rPr>
              <a:t> #3</a:t>
            </a:r>
            <a:endParaRPr b="1" i="0" sz="1800" u="none" cap="none" strike="noStrike">
              <a:solidFill>
                <a:srgbClr val="999999"/>
              </a:solidFill>
              <a:latin typeface="Montserrat"/>
              <a:ea typeface="Montserrat"/>
              <a:cs typeface="Montserrat"/>
              <a:sym typeface="Montserrat"/>
            </a:endParaRPr>
          </a:p>
        </p:txBody>
      </p:sp>
      <p:sp>
        <p:nvSpPr>
          <p:cNvPr id="728" name="Google Shape;728;p41"/>
          <p:cNvSpPr txBox="1"/>
          <p:nvPr/>
        </p:nvSpPr>
        <p:spPr>
          <a:xfrm>
            <a:off x="2142855" y="3778799"/>
            <a:ext cx="1372200" cy="38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lang="fr" sz="1800">
                <a:solidFill>
                  <a:srgbClr val="999999"/>
                </a:solidFill>
                <a:latin typeface="Montserrat"/>
                <a:ea typeface="Montserrat"/>
                <a:cs typeface="Montserrat"/>
                <a:sym typeface="Montserrat"/>
              </a:rPr>
              <a:t>Step</a:t>
            </a:r>
            <a:r>
              <a:rPr b="1" i="0" lang="fr" sz="1800" u="none" cap="none" strike="noStrike">
                <a:solidFill>
                  <a:srgbClr val="999999"/>
                </a:solidFill>
                <a:latin typeface="Montserrat"/>
                <a:ea typeface="Montserrat"/>
                <a:cs typeface="Montserrat"/>
                <a:sym typeface="Montserrat"/>
              </a:rPr>
              <a:t> #2</a:t>
            </a:r>
            <a:endParaRPr b="1" i="0" sz="1800" u="none" cap="none" strike="noStrike">
              <a:solidFill>
                <a:srgbClr val="999999"/>
              </a:solidFill>
              <a:latin typeface="Montserrat"/>
              <a:ea typeface="Montserrat"/>
              <a:cs typeface="Montserrat"/>
              <a:sym typeface="Montserrat"/>
            </a:endParaRPr>
          </a:p>
        </p:txBody>
      </p:sp>
      <p:sp>
        <p:nvSpPr>
          <p:cNvPr id="729" name="Google Shape;729;p41"/>
          <p:cNvSpPr txBox="1"/>
          <p:nvPr/>
        </p:nvSpPr>
        <p:spPr>
          <a:xfrm>
            <a:off x="2111613" y="2368625"/>
            <a:ext cx="1416900" cy="6693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1000">
                <a:solidFill>
                  <a:schemeClr val="dk1"/>
                </a:solidFill>
                <a:latin typeface="Montserrat"/>
                <a:ea typeface="Montserrat"/>
                <a:cs typeface="Montserrat"/>
                <a:sym typeface="Montserrat"/>
              </a:rPr>
              <a:t>Product selection &amp; logistics</a:t>
            </a:r>
            <a:endParaRPr b="1"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rPr lang="fr" sz="900">
                <a:solidFill>
                  <a:schemeClr val="dk2"/>
                </a:solidFill>
                <a:latin typeface="Montserrat"/>
                <a:ea typeface="Montserrat"/>
                <a:cs typeface="Montserrat"/>
                <a:sym typeface="Montserrat"/>
              </a:rPr>
              <a:t>Define your catalog &amp; how to have it in stock and deliver your products</a:t>
            </a:r>
            <a:endParaRPr b="0" i="0" sz="900" u="none" cap="none" strike="noStrike">
              <a:solidFill>
                <a:srgbClr val="494949"/>
              </a:solidFill>
              <a:latin typeface="Montserrat"/>
              <a:ea typeface="Montserrat"/>
              <a:cs typeface="Montserrat"/>
              <a:sym typeface="Montserrat"/>
            </a:endParaRPr>
          </a:p>
        </p:txBody>
      </p:sp>
      <p:sp>
        <p:nvSpPr>
          <p:cNvPr id="730" name="Google Shape;730;p41"/>
          <p:cNvSpPr txBox="1"/>
          <p:nvPr/>
        </p:nvSpPr>
        <p:spPr>
          <a:xfrm>
            <a:off x="5349338" y="3757038"/>
            <a:ext cx="1819200" cy="38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lang="fr" sz="1800">
                <a:solidFill>
                  <a:srgbClr val="999999"/>
                </a:solidFill>
                <a:latin typeface="Montserrat"/>
                <a:ea typeface="Montserrat"/>
                <a:cs typeface="Montserrat"/>
                <a:sym typeface="Montserrat"/>
              </a:rPr>
              <a:t>Step</a:t>
            </a:r>
            <a:r>
              <a:rPr b="1" i="0" lang="fr" sz="1800" u="none" cap="none" strike="noStrike">
                <a:solidFill>
                  <a:srgbClr val="999999"/>
                </a:solidFill>
                <a:latin typeface="Montserrat"/>
                <a:ea typeface="Montserrat"/>
                <a:cs typeface="Montserrat"/>
                <a:sym typeface="Montserrat"/>
              </a:rPr>
              <a:t> #4</a:t>
            </a:r>
            <a:endParaRPr b="1" i="0" sz="1800" u="none" cap="none" strike="noStrike">
              <a:solidFill>
                <a:srgbClr val="999999"/>
              </a:solidFill>
              <a:latin typeface="Montserrat"/>
              <a:ea typeface="Montserrat"/>
              <a:cs typeface="Montserrat"/>
              <a:sym typeface="Montserrat"/>
            </a:endParaRPr>
          </a:p>
        </p:txBody>
      </p:sp>
      <p:sp>
        <p:nvSpPr>
          <p:cNvPr id="731" name="Google Shape;731;p41"/>
          <p:cNvSpPr txBox="1"/>
          <p:nvPr/>
        </p:nvSpPr>
        <p:spPr>
          <a:xfrm>
            <a:off x="5513400" y="2368625"/>
            <a:ext cx="1454100" cy="807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1000">
                <a:solidFill>
                  <a:schemeClr val="dk1"/>
                </a:solidFill>
                <a:latin typeface="Montserrat"/>
                <a:ea typeface="Montserrat"/>
                <a:cs typeface="Montserrat"/>
                <a:sym typeface="Montserrat"/>
              </a:rPr>
              <a:t>Create optimized brand content</a:t>
            </a:r>
            <a:endParaRPr b="1"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rPr lang="fr" sz="900">
                <a:solidFill>
                  <a:schemeClr val="dk2"/>
                </a:solidFill>
                <a:latin typeface="Montserrat"/>
                <a:ea typeface="Montserrat"/>
                <a:cs typeface="Montserrat"/>
                <a:sym typeface="Montserrat"/>
              </a:rPr>
              <a:t>to stand out against competitors, boost brand awareness and start selling</a:t>
            </a:r>
            <a:endParaRPr b="1" sz="900">
              <a:solidFill>
                <a:srgbClr val="0D2D5E"/>
              </a:solidFill>
              <a:latin typeface="Montserrat"/>
              <a:ea typeface="Montserrat"/>
              <a:cs typeface="Montserrat"/>
              <a:sym typeface="Montserrat"/>
            </a:endParaRPr>
          </a:p>
        </p:txBody>
      </p:sp>
      <p:sp>
        <p:nvSpPr>
          <p:cNvPr id="732" name="Google Shape;732;p41"/>
          <p:cNvSpPr/>
          <p:nvPr/>
        </p:nvSpPr>
        <p:spPr>
          <a:xfrm>
            <a:off x="7297592" y="1052400"/>
            <a:ext cx="1318500" cy="2062200"/>
          </a:xfrm>
          <a:prstGeom prst="roundRect">
            <a:avLst>
              <a:gd fmla="val 4112" name="adj"/>
            </a:avLst>
          </a:prstGeom>
          <a:solidFill>
            <a:srgbClr val="F9F9F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33" name="Google Shape;733;p41"/>
          <p:cNvSpPr txBox="1"/>
          <p:nvPr/>
        </p:nvSpPr>
        <p:spPr>
          <a:xfrm>
            <a:off x="7221950" y="1470975"/>
            <a:ext cx="1495800" cy="927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1000">
                <a:solidFill>
                  <a:schemeClr val="dk1"/>
                </a:solidFill>
                <a:latin typeface="Montserrat"/>
                <a:ea typeface="Montserrat"/>
                <a:cs typeface="Montserrat"/>
                <a:sym typeface="Montserrat"/>
              </a:rPr>
              <a:t>Set up your operational</a:t>
            </a:r>
            <a:endParaRPr b="1"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rPr b="1" lang="fr" sz="1000">
                <a:solidFill>
                  <a:schemeClr val="dk1"/>
                </a:solidFill>
                <a:latin typeface="Montserrat"/>
                <a:ea typeface="Montserrat"/>
                <a:cs typeface="Montserrat"/>
                <a:sym typeface="Montserrat"/>
              </a:rPr>
              <a:t>game plan </a:t>
            </a:r>
            <a:endParaRPr b="1"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accent1"/>
              </a:buClr>
              <a:buSzPts val="1000"/>
              <a:buFont typeface="Arial"/>
              <a:buNone/>
            </a:pPr>
            <a:r>
              <a:rPr lang="fr" sz="900">
                <a:solidFill>
                  <a:schemeClr val="dk2"/>
                </a:solidFill>
                <a:latin typeface="Montserrat"/>
                <a:ea typeface="Montserrat"/>
                <a:cs typeface="Montserrat"/>
                <a:sym typeface="Montserrat"/>
              </a:rPr>
              <a:t>to manage your Amazon journey &amp; activate performance levers</a:t>
            </a:r>
            <a:endParaRPr b="1" sz="900">
              <a:solidFill>
                <a:srgbClr val="0D2D5E"/>
              </a:solidFill>
              <a:latin typeface="Montserrat"/>
              <a:ea typeface="Montserrat"/>
              <a:cs typeface="Montserrat"/>
              <a:sym typeface="Montserrat"/>
            </a:endParaRPr>
          </a:p>
        </p:txBody>
      </p:sp>
      <p:sp>
        <p:nvSpPr>
          <p:cNvPr id="734" name="Google Shape;734;p41"/>
          <p:cNvSpPr txBox="1"/>
          <p:nvPr/>
        </p:nvSpPr>
        <p:spPr>
          <a:xfrm>
            <a:off x="7302966" y="3091483"/>
            <a:ext cx="1323900" cy="428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lang="fr" sz="1800">
                <a:solidFill>
                  <a:srgbClr val="999999"/>
                </a:solidFill>
                <a:latin typeface="Montserrat"/>
                <a:ea typeface="Montserrat"/>
                <a:cs typeface="Montserrat"/>
                <a:sym typeface="Montserrat"/>
              </a:rPr>
              <a:t>Step</a:t>
            </a:r>
            <a:r>
              <a:rPr b="1" i="0" lang="fr" sz="1800" u="none" cap="none" strike="noStrike">
                <a:solidFill>
                  <a:srgbClr val="999999"/>
                </a:solidFill>
                <a:latin typeface="Montserrat"/>
                <a:ea typeface="Montserrat"/>
                <a:cs typeface="Montserrat"/>
                <a:sym typeface="Montserrat"/>
              </a:rPr>
              <a:t> #5</a:t>
            </a:r>
            <a:endParaRPr b="1" i="0" sz="1800" u="none" cap="none" strike="noStrike">
              <a:solidFill>
                <a:srgbClr val="999999"/>
              </a:solidFill>
              <a:latin typeface="Montserrat"/>
              <a:ea typeface="Montserrat"/>
              <a:cs typeface="Montserrat"/>
              <a:sym typeface="Montserrat"/>
            </a:endParaRPr>
          </a:p>
        </p:txBody>
      </p:sp>
      <p:sp>
        <p:nvSpPr>
          <p:cNvPr id="735" name="Google Shape;735;p41"/>
          <p:cNvSpPr/>
          <p:nvPr/>
        </p:nvSpPr>
        <p:spPr>
          <a:xfrm>
            <a:off x="2559028" y="1718237"/>
            <a:ext cx="527381" cy="526676"/>
          </a:xfrm>
          <a:custGeom>
            <a:rect b="b" l="l" r="r" t="t"/>
            <a:pathLst>
              <a:path extrusionOk="0" h="11957" w="11973">
                <a:moveTo>
                  <a:pt x="5986" y="748"/>
                </a:moveTo>
                <a:lnTo>
                  <a:pt x="8003" y="1756"/>
                </a:lnTo>
                <a:lnTo>
                  <a:pt x="5986" y="2796"/>
                </a:lnTo>
                <a:lnTo>
                  <a:pt x="4002" y="1756"/>
                </a:lnTo>
                <a:lnTo>
                  <a:pt x="5986" y="748"/>
                </a:lnTo>
                <a:close/>
                <a:moveTo>
                  <a:pt x="3561" y="2324"/>
                </a:moveTo>
                <a:lnTo>
                  <a:pt x="5671" y="3395"/>
                </a:lnTo>
                <a:lnTo>
                  <a:pt x="5671" y="6136"/>
                </a:lnTo>
                <a:lnTo>
                  <a:pt x="3561" y="5064"/>
                </a:lnTo>
                <a:lnTo>
                  <a:pt x="3561" y="2324"/>
                </a:lnTo>
                <a:close/>
                <a:moveTo>
                  <a:pt x="8475" y="2324"/>
                </a:moveTo>
                <a:lnTo>
                  <a:pt x="8475" y="5064"/>
                </a:lnTo>
                <a:lnTo>
                  <a:pt x="6364" y="6136"/>
                </a:lnTo>
                <a:lnTo>
                  <a:pt x="6364" y="3395"/>
                </a:lnTo>
                <a:lnTo>
                  <a:pt x="8475" y="2324"/>
                </a:lnTo>
                <a:close/>
                <a:moveTo>
                  <a:pt x="3214" y="5663"/>
                </a:moveTo>
                <a:lnTo>
                  <a:pt x="5230" y="6703"/>
                </a:lnTo>
                <a:lnTo>
                  <a:pt x="3214" y="7711"/>
                </a:lnTo>
                <a:lnTo>
                  <a:pt x="1166" y="6703"/>
                </a:lnTo>
                <a:lnTo>
                  <a:pt x="3214" y="5663"/>
                </a:lnTo>
                <a:close/>
                <a:moveTo>
                  <a:pt x="8822" y="5663"/>
                </a:moveTo>
                <a:lnTo>
                  <a:pt x="10870" y="6703"/>
                </a:lnTo>
                <a:lnTo>
                  <a:pt x="8822" y="7711"/>
                </a:lnTo>
                <a:lnTo>
                  <a:pt x="6837" y="6703"/>
                </a:lnTo>
                <a:lnTo>
                  <a:pt x="8822" y="5663"/>
                </a:lnTo>
                <a:close/>
                <a:moveTo>
                  <a:pt x="5671" y="7238"/>
                </a:moveTo>
                <a:lnTo>
                  <a:pt x="5671" y="9948"/>
                </a:lnTo>
                <a:lnTo>
                  <a:pt x="3561" y="11019"/>
                </a:lnTo>
                <a:lnTo>
                  <a:pt x="3561" y="8309"/>
                </a:lnTo>
                <a:lnTo>
                  <a:pt x="5671" y="7238"/>
                </a:lnTo>
                <a:close/>
                <a:moveTo>
                  <a:pt x="11311" y="7238"/>
                </a:moveTo>
                <a:lnTo>
                  <a:pt x="11311" y="10011"/>
                </a:lnTo>
                <a:lnTo>
                  <a:pt x="9200" y="11050"/>
                </a:lnTo>
                <a:lnTo>
                  <a:pt x="9200" y="8309"/>
                </a:lnTo>
                <a:lnTo>
                  <a:pt x="11311" y="7238"/>
                </a:lnTo>
                <a:close/>
                <a:moveTo>
                  <a:pt x="725" y="7270"/>
                </a:moveTo>
                <a:lnTo>
                  <a:pt x="2836" y="8341"/>
                </a:lnTo>
                <a:lnTo>
                  <a:pt x="2836" y="11082"/>
                </a:lnTo>
                <a:lnTo>
                  <a:pt x="725" y="10042"/>
                </a:lnTo>
                <a:lnTo>
                  <a:pt x="725" y="7270"/>
                </a:lnTo>
                <a:close/>
                <a:moveTo>
                  <a:pt x="6364" y="7270"/>
                </a:moveTo>
                <a:lnTo>
                  <a:pt x="8475" y="8341"/>
                </a:lnTo>
                <a:lnTo>
                  <a:pt x="8475" y="11082"/>
                </a:lnTo>
                <a:lnTo>
                  <a:pt x="6364" y="10042"/>
                </a:lnTo>
                <a:lnTo>
                  <a:pt x="6364" y="7270"/>
                </a:lnTo>
                <a:close/>
                <a:moveTo>
                  <a:pt x="5998" y="0"/>
                </a:moveTo>
                <a:cubicBezTo>
                  <a:pt x="5947" y="0"/>
                  <a:pt x="5892" y="8"/>
                  <a:pt x="5829" y="24"/>
                </a:cubicBezTo>
                <a:lnTo>
                  <a:pt x="3056" y="1441"/>
                </a:lnTo>
                <a:cubicBezTo>
                  <a:pt x="2930" y="1536"/>
                  <a:pt x="2836" y="1662"/>
                  <a:pt x="2836" y="1756"/>
                </a:cubicBezTo>
                <a:lnTo>
                  <a:pt x="2836" y="5064"/>
                </a:lnTo>
                <a:lnTo>
                  <a:pt x="221" y="6388"/>
                </a:lnTo>
                <a:cubicBezTo>
                  <a:pt x="95" y="6451"/>
                  <a:pt x="0" y="6577"/>
                  <a:pt x="0" y="6703"/>
                </a:cubicBezTo>
                <a:lnTo>
                  <a:pt x="0" y="10200"/>
                </a:lnTo>
                <a:cubicBezTo>
                  <a:pt x="0" y="10326"/>
                  <a:pt x="95" y="10420"/>
                  <a:pt x="221" y="10515"/>
                </a:cubicBezTo>
                <a:lnTo>
                  <a:pt x="3056" y="11933"/>
                </a:lnTo>
                <a:cubicBezTo>
                  <a:pt x="3088" y="11948"/>
                  <a:pt x="3135" y="11956"/>
                  <a:pt x="3190" y="11956"/>
                </a:cubicBezTo>
                <a:cubicBezTo>
                  <a:pt x="3245" y="11956"/>
                  <a:pt x="3308" y="11948"/>
                  <a:pt x="3371" y="11933"/>
                </a:cubicBezTo>
                <a:lnTo>
                  <a:pt x="5986" y="10578"/>
                </a:lnTo>
                <a:lnTo>
                  <a:pt x="8633" y="11933"/>
                </a:lnTo>
                <a:cubicBezTo>
                  <a:pt x="8680" y="11948"/>
                  <a:pt x="8727" y="11956"/>
                  <a:pt x="8779" y="11956"/>
                </a:cubicBezTo>
                <a:cubicBezTo>
                  <a:pt x="8830" y="11956"/>
                  <a:pt x="8885" y="11948"/>
                  <a:pt x="8948" y="11933"/>
                </a:cubicBezTo>
                <a:lnTo>
                  <a:pt x="11783" y="10515"/>
                </a:lnTo>
                <a:cubicBezTo>
                  <a:pt x="11909" y="10420"/>
                  <a:pt x="11972" y="10326"/>
                  <a:pt x="11972" y="10200"/>
                </a:cubicBezTo>
                <a:lnTo>
                  <a:pt x="11972" y="6703"/>
                </a:lnTo>
                <a:cubicBezTo>
                  <a:pt x="11972" y="6577"/>
                  <a:pt x="11941" y="6451"/>
                  <a:pt x="11783" y="6388"/>
                </a:cubicBezTo>
                <a:lnTo>
                  <a:pt x="9137" y="5064"/>
                </a:lnTo>
                <a:lnTo>
                  <a:pt x="9137" y="1756"/>
                </a:lnTo>
                <a:cubicBezTo>
                  <a:pt x="9137" y="1662"/>
                  <a:pt x="9074" y="1536"/>
                  <a:pt x="8948" y="1441"/>
                </a:cubicBezTo>
                <a:lnTo>
                  <a:pt x="6144" y="24"/>
                </a:lnTo>
                <a:cubicBezTo>
                  <a:pt x="6097" y="8"/>
                  <a:pt x="6049" y="0"/>
                  <a:pt x="599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6" name="Google Shape;736;p41"/>
          <p:cNvGrpSpPr/>
          <p:nvPr/>
        </p:nvGrpSpPr>
        <p:grpSpPr>
          <a:xfrm>
            <a:off x="4344020" y="946722"/>
            <a:ext cx="455973" cy="456045"/>
            <a:chOff x="1487200" y="2021475"/>
            <a:chExt cx="483125" cy="483150"/>
          </a:xfrm>
        </p:grpSpPr>
        <p:sp>
          <p:nvSpPr>
            <p:cNvPr id="737" name="Google Shape;737;p41"/>
            <p:cNvSpPr/>
            <p:nvPr/>
          </p:nvSpPr>
          <p:spPr>
            <a:xfrm>
              <a:off x="1487200" y="2021475"/>
              <a:ext cx="483125" cy="483150"/>
            </a:xfrm>
            <a:custGeom>
              <a:rect b="b" l="l" r="r" t="t"/>
              <a:pathLst>
                <a:path extrusionOk="0" h="19326" w="19325">
                  <a:moveTo>
                    <a:pt x="17628" y="1133"/>
                  </a:moveTo>
                  <a:cubicBezTo>
                    <a:pt x="17939" y="1133"/>
                    <a:pt x="18192" y="1386"/>
                    <a:pt x="18192" y="1701"/>
                  </a:cubicBezTo>
                  <a:lnTo>
                    <a:pt x="18192" y="14796"/>
                  </a:lnTo>
                  <a:lnTo>
                    <a:pt x="1132" y="14796"/>
                  </a:lnTo>
                  <a:lnTo>
                    <a:pt x="1132" y="1701"/>
                  </a:lnTo>
                  <a:cubicBezTo>
                    <a:pt x="1132" y="1386"/>
                    <a:pt x="1386" y="1133"/>
                    <a:pt x="1700" y="1133"/>
                  </a:cubicBezTo>
                  <a:close/>
                  <a:moveTo>
                    <a:pt x="18192" y="15928"/>
                  </a:moveTo>
                  <a:lnTo>
                    <a:pt x="18192" y="17628"/>
                  </a:lnTo>
                  <a:cubicBezTo>
                    <a:pt x="18192" y="17939"/>
                    <a:pt x="17939" y="18193"/>
                    <a:pt x="17628" y="18193"/>
                  </a:cubicBezTo>
                  <a:lnTo>
                    <a:pt x="1700" y="18193"/>
                  </a:lnTo>
                  <a:cubicBezTo>
                    <a:pt x="1386" y="18193"/>
                    <a:pt x="1132" y="17939"/>
                    <a:pt x="1132" y="17628"/>
                  </a:cubicBezTo>
                  <a:lnTo>
                    <a:pt x="1132" y="15928"/>
                  </a:lnTo>
                  <a:close/>
                  <a:moveTo>
                    <a:pt x="1700" y="1"/>
                  </a:moveTo>
                  <a:cubicBezTo>
                    <a:pt x="761" y="1"/>
                    <a:pt x="0" y="761"/>
                    <a:pt x="0" y="1701"/>
                  </a:cubicBezTo>
                  <a:lnTo>
                    <a:pt x="0" y="17628"/>
                  </a:lnTo>
                  <a:cubicBezTo>
                    <a:pt x="0" y="18564"/>
                    <a:pt x="761" y="19325"/>
                    <a:pt x="1700" y="19325"/>
                  </a:cubicBezTo>
                  <a:lnTo>
                    <a:pt x="17628" y="19325"/>
                  </a:lnTo>
                  <a:cubicBezTo>
                    <a:pt x="18564" y="19325"/>
                    <a:pt x="19325" y="18564"/>
                    <a:pt x="19325" y="17628"/>
                  </a:cubicBezTo>
                  <a:lnTo>
                    <a:pt x="19325" y="1701"/>
                  </a:lnTo>
                  <a:cubicBezTo>
                    <a:pt x="19325" y="761"/>
                    <a:pt x="18564" y="1"/>
                    <a:pt x="17628"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38" name="Google Shape;738;p41"/>
            <p:cNvSpPr/>
            <p:nvPr/>
          </p:nvSpPr>
          <p:spPr>
            <a:xfrm>
              <a:off x="1573100" y="2078100"/>
              <a:ext cx="84875" cy="284000"/>
            </a:xfrm>
            <a:custGeom>
              <a:rect b="b" l="l" r="r" t="t"/>
              <a:pathLst>
                <a:path extrusionOk="0" h="11360" w="3395">
                  <a:moveTo>
                    <a:pt x="1697" y="6833"/>
                  </a:moveTo>
                  <a:cubicBezTo>
                    <a:pt x="2201" y="6833"/>
                    <a:pt x="2455" y="7440"/>
                    <a:pt x="2099" y="7799"/>
                  </a:cubicBezTo>
                  <a:cubicBezTo>
                    <a:pt x="1983" y="7914"/>
                    <a:pt x="1841" y="7966"/>
                    <a:pt x="1702" y="7966"/>
                  </a:cubicBezTo>
                  <a:cubicBezTo>
                    <a:pt x="1411" y="7966"/>
                    <a:pt x="1133" y="7739"/>
                    <a:pt x="1133" y="7398"/>
                  </a:cubicBezTo>
                  <a:cubicBezTo>
                    <a:pt x="1133" y="7084"/>
                    <a:pt x="1383" y="6833"/>
                    <a:pt x="1697" y="6833"/>
                  </a:cubicBezTo>
                  <a:close/>
                  <a:moveTo>
                    <a:pt x="1697" y="0"/>
                  </a:moveTo>
                  <a:cubicBezTo>
                    <a:pt x="1383" y="0"/>
                    <a:pt x="1133" y="254"/>
                    <a:pt x="1133" y="568"/>
                  </a:cubicBezTo>
                  <a:lnTo>
                    <a:pt x="1133" y="5798"/>
                  </a:lnTo>
                  <a:cubicBezTo>
                    <a:pt x="453" y="6036"/>
                    <a:pt x="0" y="6679"/>
                    <a:pt x="0" y="7398"/>
                  </a:cubicBezTo>
                  <a:cubicBezTo>
                    <a:pt x="0" y="8116"/>
                    <a:pt x="453" y="8760"/>
                    <a:pt x="1133" y="8998"/>
                  </a:cubicBezTo>
                  <a:lnTo>
                    <a:pt x="1133" y="10795"/>
                  </a:lnTo>
                  <a:cubicBezTo>
                    <a:pt x="1133" y="11109"/>
                    <a:pt x="1383" y="11359"/>
                    <a:pt x="1697" y="11359"/>
                  </a:cubicBezTo>
                  <a:cubicBezTo>
                    <a:pt x="2011" y="11359"/>
                    <a:pt x="2265" y="11109"/>
                    <a:pt x="2265" y="10795"/>
                  </a:cubicBezTo>
                  <a:lnTo>
                    <a:pt x="2265" y="8998"/>
                  </a:lnTo>
                  <a:cubicBezTo>
                    <a:pt x="2941" y="8760"/>
                    <a:pt x="3394" y="8116"/>
                    <a:pt x="3394" y="7398"/>
                  </a:cubicBezTo>
                  <a:cubicBezTo>
                    <a:pt x="3394" y="6679"/>
                    <a:pt x="2941" y="6036"/>
                    <a:pt x="2265" y="5798"/>
                  </a:cubicBezTo>
                  <a:lnTo>
                    <a:pt x="2265" y="568"/>
                  </a:lnTo>
                  <a:cubicBezTo>
                    <a:pt x="2265" y="254"/>
                    <a:pt x="2011" y="0"/>
                    <a:pt x="1697"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39" name="Google Shape;739;p41"/>
            <p:cNvSpPr/>
            <p:nvPr/>
          </p:nvSpPr>
          <p:spPr>
            <a:xfrm>
              <a:off x="1686325" y="2078100"/>
              <a:ext cx="84875" cy="284000"/>
            </a:xfrm>
            <a:custGeom>
              <a:rect b="b" l="l" r="r" t="t"/>
              <a:pathLst>
                <a:path extrusionOk="0" h="11360" w="3395">
                  <a:moveTo>
                    <a:pt x="1697" y="3436"/>
                  </a:moveTo>
                  <a:cubicBezTo>
                    <a:pt x="2011" y="3436"/>
                    <a:pt x="2262" y="3687"/>
                    <a:pt x="2262" y="4001"/>
                  </a:cubicBezTo>
                  <a:cubicBezTo>
                    <a:pt x="2262" y="4315"/>
                    <a:pt x="2011" y="4569"/>
                    <a:pt x="1697" y="4569"/>
                  </a:cubicBezTo>
                  <a:cubicBezTo>
                    <a:pt x="1383" y="4569"/>
                    <a:pt x="1133" y="4315"/>
                    <a:pt x="1133" y="4001"/>
                  </a:cubicBezTo>
                  <a:cubicBezTo>
                    <a:pt x="1133" y="3687"/>
                    <a:pt x="1383" y="3436"/>
                    <a:pt x="1697" y="3436"/>
                  </a:cubicBezTo>
                  <a:close/>
                  <a:moveTo>
                    <a:pt x="1697" y="0"/>
                  </a:moveTo>
                  <a:cubicBezTo>
                    <a:pt x="1383" y="0"/>
                    <a:pt x="1133" y="254"/>
                    <a:pt x="1133" y="568"/>
                  </a:cubicBezTo>
                  <a:lnTo>
                    <a:pt x="1133" y="2401"/>
                  </a:lnTo>
                  <a:cubicBezTo>
                    <a:pt x="453" y="2639"/>
                    <a:pt x="0" y="3282"/>
                    <a:pt x="0" y="4001"/>
                  </a:cubicBezTo>
                  <a:cubicBezTo>
                    <a:pt x="0" y="4720"/>
                    <a:pt x="453" y="5363"/>
                    <a:pt x="1133" y="5601"/>
                  </a:cubicBezTo>
                  <a:lnTo>
                    <a:pt x="1133" y="10795"/>
                  </a:lnTo>
                  <a:cubicBezTo>
                    <a:pt x="1133" y="11109"/>
                    <a:pt x="1383" y="11359"/>
                    <a:pt x="1697" y="11359"/>
                  </a:cubicBezTo>
                  <a:cubicBezTo>
                    <a:pt x="2011" y="11359"/>
                    <a:pt x="2265" y="11109"/>
                    <a:pt x="2265" y="10795"/>
                  </a:cubicBezTo>
                  <a:lnTo>
                    <a:pt x="2265" y="5601"/>
                  </a:lnTo>
                  <a:cubicBezTo>
                    <a:pt x="2941" y="5363"/>
                    <a:pt x="3394" y="4720"/>
                    <a:pt x="3394" y="4001"/>
                  </a:cubicBezTo>
                  <a:cubicBezTo>
                    <a:pt x="3394" y="3282"/>
                    <a:pt x="2941" y="2639"/>
                    <a:pt x="2265" y="2401"/>
                  </a:cubicBezTo>
                  <a:lnTo>
                    <a:pt x="2265" y="568"/>
                  </a:lnTo>
                  <a:cubicBezTo>
                    <a:pt x="2265" y="254"/>
                    <a:pt x="2011" y="0"/>
                    <a:pt x="1697"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40" name="Google Shape;740;p41"/>
            <p:cNvSpPr/>
            <p:nvPr/>
          </p:nvSpPr>
          <p:spPr>
            <a:xfrm>
              <a:off x="1799550" y="2078100"/>
              <a:ext cx="84875" cy="284000"/>
            </a:xfrm>
            <a:custGeom>
              <a:rect b="b" l="l" r="r" t="t"/>
              <a:pathLst>
                <a:path extrusionOk="0" h="11360" w="3395">
                  <a:moveTo>
                    <a:pt x="1698" y="6833"/>
                  </a:moveTo>
                  <a:cubicBezTo>
                    <a:pt x="2202" y="6833"/>
                    <a:pt x="2455" y="7440"/>
                    <a:pt x="2099" y="7799"/>
                  </a:cubicBezTo>
                  <a:cubicBezTo>
                    <a:pt x="1983" y="7914"/>
                    <a:pt x="1841" y="7966"/>
                    <a:pt x="1703" y="7966"/>
                  </a:cubicBezTo>
                  <a:cubicBezTo>
                    <a:pt x="1411" y="7966"/>
                    <a:pt x="1133" y="7739"/>
                    <a:pt x="1133" y="7398"/>
                  </a:cubicBezTo>
                  <a:cubicBezTo>
                    <a:pt x="1133" y="7084"/>
                    <a:pt x="1384" y="6833"/>
                    <a:pt x="1698" y="6833"/>
                  </a:cubicBezTo>
                  <a:close/>
                  <a:moveTo>
                    <a:pt x="1698" y="0"/>
                  </a:moveTo>
                  <a:cubicBezTo>
                    <a:pt x="1384" y="0"/>
                    <a:pt x="1133" y="254"/>
                    <a:pt x="1133" y="568"/>
                  </a:cubicBezTo>
                  <a:lnTo>
                    <a:pt x="1133" y="5798"/>
                  </a:lnTo>
                  <a:cubicBezTo>
                    <a:pt x="454" y="6036"/>
                    <a:pt x="1" y="6679"/>
                    <a:pt x="1" y="7398"/>
                  </a:cubicBezTo>
                  <a:cubicBezTo>
                    <a:pt x="1" y="8116"/>
                    <a:pt x="454" y="8760"/>
                    <a:pt x="1133" y="8998"/>
                  </a:cubicBezTo>
                  <a:lnTo>
                    <a:pt x="1133" y="10795"/>
                  </a:lnTo>
                  <a:cubicBezTo>
                    <a:pt x="1133" y="11109"/>
                    <a:pt x="1384" y="11359"/>
                    <a:pt x="1698" y="11359"/>
                  </a:cubicBezTo>
                  <a:cubicBezTo>
                    <a:pt x="2012" y="11359"/>
                    <a:pt x="2265" y="11109"/>
                    <a:pt x="2265" y="10795"/>
                  </a:cubicBezTo>
                  <a:lnTo>
                    <a:pt x="2265" y="8998"/>
                  </a:lnTo>
                  <a:cubicBezTo>
                    <a:pt x="2942" y="8760"/>
                    <a:pt x="3394" y="8116"/>
                    <a:pt x="3394" y="7398"/>
                  </a:cubicBezTo>
                  <a:cubicBezTo>
                    <a:pt x="3394" y="6679"/>
                    <a:pt x="2942" y="6036"/>
                    <a:pt x="2265" y="5798"/>
                  </a:cubicBezTo>
                  <a:lnTo>
                    <a:pt x="2265" y="568"/>
                  </a:lnTo>
                  <a:cubicBezTo>
                    <a:pt x="2265" y="254"/>
                    <a:pt x="2012" y="0"/>
                    <a:pt x="169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741" name="Google Shape;741;p41"/>
          <p:cNvGrpSpPr/>
          <p:nvPr/>
        </p:nvGrpSpPr>
        <p:grpSpPr>
          <a:xfrm>
            <a:off x="5984994" y="1761894"/>
            <a:ext cx="527366" cy="528802"/>
            <a:chOff x="-48633950" y="1972600"/>
            <a:chExt cx="300100" cy="300900"/>
          </a:xfrm>
        </p:grpSpPr>
        <p:sp>
          <p:nvSpPr>
            <p:cNvPr id="742" name="Google Shape;742;p41"/>
            <p:cNvSpPr/>
            <p:nvPr/>
          </p:nvSpPr>
          <p:spPr>
            <a:xfrm>
              <a:off x="-48633950" y="1972600"/>
              <a:ext cx="300100" cy="300900"/>
            </a:xfrm>
            <a:custGeom>
              <a:rect b="b" l="l" r="r" t="t"/>
              <a:pathLst>
                <a:path extrusionOk="0" h="12036" w="12004">
                  <a:moveTo>
                    <a:pt x="1418" y="756"/>
                  </a:moveTo>
                  <a:lnTo>
                    <a:pt x="1418" y="1481"/>
                  </a:lnTo>
                  <a:lnTo>
                    <a:pt x="693" y="1481"/>
                  </a:lnTo>
                  <a:lnTo>
                    <a:pt x="693" y="756"/>
                  </a:lnTo>
                  <a:close/>
                  <a:moveTo>
                    <a:pt x="11310" y="756"/>
                  </a:moveTo>
                  <a:lnTo>
                    <a:pt x="11310" y="1481"/>
                  </a:lnTo>
                  <a:lnTo>
                    <a:pt x="10586" y="1481"/>
                  </a:lnTo>
                  <a:lnTo>
                    <a:pt x="10586" y="756"/>
                  </a:lnTo>
                  <a:close/>
                  <a:moveTo>
                    <a:pt x="9893" y="1418"/>
                  </a:moveTo>
                  <a:lnTo>
                    <a:pt x="9893" y="1796"/>
                  </a:lnTo>
                  <a:cubicBezTo>
                    <a:pt x="9893" y="1985"/>
                    <a:pt x="10050" y="2143"/>
                    <a:pt x="10239" y="2143"/>
                  </a:cubicBezTo>
                  <a:lnTo>
                    <a:pt x="10586" y="2143"/>
                  </a:lnTo>
                  <a:lnTo>
                    <a:pt x="10586" y="5293"/>
                  </a:lnTo>
                  <a:cubicBezTo>
                    <a:pt x="10365" y="5104"/>
                    <a:pt x="10050" y="4915"/>
                    <a:pt x="9672" y="4663"/>
                  </a:cubicBezTo>
                  <a:cubicBezTo>
                    <a:pt x="8822" y="4159"/>
                    <a:pt x="7530" y="3560"/>
                    <a:pt x="6018" y="3560"/>
                  </a:cubicBezTo>
                  <a:cubicBezTo>
                    <a:pt x="4537" y="3560"/>
                    <a:pt x="3214" y="4159"/>
                    <a:pt x="2363" y="4663"/>
                  </a:cubicBezTo>
                  <a:cubicBezTo>
                    <a:pt x="2017" y="4852"/>
                    <a:pt x="1701" y="5104"/>
                    <a:pt x="1449" y="5293"/>
                  </a:cubicBezTo>
                  <a:lnTo>
                    <a:pt x="1449" y="2143"/>
                  </a:lnTo>
                  <a:lnTo>
                    <a:pt x="1764" y="2143"/>
                  </a:lnTo>
                  <a:cubicBezTo>
                    <a:pt x="1954" y="2143"/>
                    <a:pt x="2111" y="1985"/>
                    <a:pt x="2111" y="1796"/>
                  </a:cubicBezTo>
                  <a:lnTo>
                    <a:pt x="2111" y="1418"/>
                  </a:lnTo>
                  <a:close/>
                  <a:moveTo>
                    <a:pt x="8065" y="4695"/>
                  </a:moveTo>
                  <a:cubicBezTo>
                    <a:pt x="8538" y="4915"/>
                    <a:pt x="8979" y="5104"/>
                    <a:pt x="9326" y="5293"/>
                  </a:cubicBezTo>
                  <a:cubicBezTo>
                    <a:pt x="9798" y="5577"/>
                    <a:pt x="10208" y="5860"/>
                    <a:pt x="10428" y="6049"/>
                  </a:cubicBezTo>
                  <a:cubicBezTo>
                    <a:pt x="10208" y="6238"/>
                    <a:pt x="9798" y="6522"/>
                    <a:pt x="9326" y="6805"/>
                  </a:cubicBezTo>
                  <a:cubicBezTo>
                    <a:pt x="8979" y="6994"/>
                    <a:pt x="8570" y="7215"/>
                    <a:pt x="8065" y="7372"/>
                  </a:cubicBezTo>
                  <a:cubicBezTo>
                    <a:pt x="8349" y="6994"/>
                    <a:pt x="8475" y="6522"/>
                    <a:pt x="8475" y="6049"/>
                  </a:cubicBezTo>
                  <a:cubicBezTo>
                    <a:pt x="8475" y="5514"/>
                    <a:pt x="8318" y="5104"/>
                    <a:pt x="8065" y="4695"/>
                  </a:cubicBezTo>
                  <a:close/>
                  <a:moveTo>
                    <a:pt x="3970" y="4726"/>
                  </a:moveTo>
                  <a:cubicBezTo>
                    <a:pt x="3718" y="5136"/>
                    <a:pt x="3592" y="5608"/>
                    <a:pt x="3592" y="6081"/>
                  </a:cubicBezTo>
                  <a:cubicBezTo>
                    <a:pt x="3529" y="6553"/>
                    <a:pt x="3686" y="7026"/>
                    <a:pt x="3970" y="7435"/>
                  </a:cubicBezTo>
                  <a:cubicBezTo>
                    <a:pt x="3497" y="7215"/>
                    <a:pt x="3056" y="7026"/>
                    <a:pt x="2710" y="6837"/>
                  </a:cubicBezTo>
                  <a:cubicBezTo>
                    <a:pt x="2237" y="6553"/>
                    <a:pt x="1859" y="6270"/>
                    <a:pt x="1607" y="6081"/>
                  </a:cubicBezTo>
                  <a:cubicBezTo>
                    <a:pt x="1859" y="5892"/>
                    <a:pt x="2237" y="5608"/>
                    <a:pt x="2710" y="5325"/>
                  </a:cubicBezTo>
                  <a:cubicBezTo>
                    <a:pt x="3056" y="5136"/>
                    <a:pt x="3466" y="4915"/>
                    <a:pt x="3970" y="4726"/>
                  </a:cubicBezTo>
                  <a:close/>
                  <a:moveTo>
                    <a:pt x="6018" y="4285"/>
                  </a:moveTo>
                  <a:cubicBezTo>
                    <a:pt x="6994" y="4285"/>
                    <a:pt x="7782" y="5073"/>
                    <a:pt x="7782" y="6049"/>
                  </a:cubicBezTo>
                  <a:cubicBezTo>
                    <a:pt x="7782" y="7026"/>
                    <a:pt x="6994" y="7814"/>
                    <a:pt x="6018" y="7814"/>
                  </a:cubicBezTo>
                  <a:cubicBezTo>
                    <a:pt x="5041" y="7814"/>
                    <a:pt x="4253" y="7026"/>
                    <a:pt x="4253" y="6049"/>
                  </a:cubicBezTo>
                  <a:cubicBezTo>
                    <a:pt x="4253" y="5073"/>
                    <a:pt x="5041" y="4285"/>
                    <a:pt x="6018" y="4285"/>
                  </a:cubicBezTo>
                  <a:close/>
                  <a:moveTo>
                    <a:pt x="10554" y="6805"/>
                  </a:moveTo>
                  <a:lnTo>
                    <a:pt x="10554" y="9956"/>
                  </a:lnTo>
                  <a:lnTo>
                    <a:pt x="10239" y="9956"/>
                  </a:lnTo>
                  <a:cubicBezTo>
                    <a:pt x="10050" y="9956"/>
                    <a:pt x="9893" y="10113"/>
                    <a:pt x="9893" y="10302"/>
                  </a:cubicBezTo>
                  <a:lnTo>
                    <a:pt x="9893" y="10649"/>
                  </a:lnTo>
                  <a:lnTo>
                    <a:pt x="2143" y="10649"/>
                  </a:lnTo>
                  <a:lnTo>
                    <a:pt x="2143" y="10302"/>
                  </a:lnTo>
                  <a:cubicBezTo>
                    <a:pt x="2143" y="10113"/>
                    <a:pt x="1985" y="9956"/>
                    <a:pt x="1764" y="9956"/>
                  </a:cubicBezTo>
                  <a:lnTo>
                    <a:pt x="1418" y="9956"/>
                  </a:lnTo>
                  <a:lnTo>
                    <a:pt x="1418" y="6805"/>
                  </a:lnTo>
                  <a:cubicBezTo>
                    <a:pt x="1670" y="6994"/>
                    <a:pt x="1985" y="7183"/>
                    <a:pt x="2332" y="7435"/>
                  </a:cubicBezTo>
                  <a:cubicBezTo>
                    <a:pt x="3182" y="7940"/>
                    <a:pt x="4505" y="8538"/>
                    <a:pt x="5986" y="8538"/>
                  </a:cubicBezTo>
                  <a:cubicBezTo>
                    <a:pt x="7498" y="8538"/>
                    <a:pt x="8790" y="7940"/>
                    <a:pt x="9641" y="7435"/>
                  </a:cubicBezTo>
                  <a:cubicBezTo>
                    <a:pt x="10019" y="7215"/>
                    <a:pt x="10334" y="6994"/>
                    <a:pt x="10554" y="6805"/>
                  </a:cubicBezTo>
                  <a:close/>
                  <a:moveTo>
                    <a:pt x="1418" y="10617"/>
                  </a:moveTo>
                  <a:lnTo>
                    <a:pt x="1418" y="11311"/>
                  </a:lnTo>
                  <a:lnTo>
                    <a:pt x="693" y="11311"/>
                  </a:lnTo>
                  <a:lnTo>
                    <a:pt x="693" y="10617"/>
                  </a:lnTo>
                  <a:close/>
                  <a:moveTo>
                    <a:pt x="11310" y="10617"/>
                  </a:moveTo>
                  <a:lnTo>
                    <a:pt x="11310" y="11311"/>
                  </a:lnTo>
                  <a:lnTo>
                    <a:pt x="10586" y="11311"/>
                  </a:lnTo>
                  <a:lnTo>
                    <a:pt x="10586" y="10617"/>
                  </a:lnTo>
                  <a:close/>
                  <a:moveTo>
                    <a:pt x="347" y="0"/>
                  </a:moveTo>
                  <a:cubicBezTo>
                    <a:pt x="158" y="0"/>
                    <a:pt x="0" y="189"/>
                    <a:pt x="0" y="378"/>
                  </a:cubicBezTo>
                  <a:lnTo>
                    <a:pt x="0" y="1796"/>
                  </a:lnTo>
                  <a:cubicBezTo>
                    <a:pt x="0" y="1985"/>
                    <a:pt x="158" y="2143"/>
                    <a:pt x="347" y="2143"/>
                  </a:cubicBezTo>
                  <a:lnTo>
                    <a:pt x="693" y="2143"/>
                  </a:lnTo>
                  <a:lnTo>
                    <a:pt x="693" y="9893"/>
                  </a:lnTo>
                  <a:lnTo>
                    <a:pt x="347" y="9893"/>
                  </a:lnTo>
                  <a:cubicBezTo>
                    <a:pt x="158" y="9893"/>
                    <a:pt x="0" y="10050"/>
                    <a:pt x="0" y="10239"/>
                  </a:cubicBezTo>
                  <a:lnTo>
                    <a:pt x="0" y="11657"/>
                  </a:lnTo>
                  <a:cubicBezTo>
                    <a:pt x="0" y="11878"/>
                    <a:pt x="158" y="12035"/>
                    <a:pt x="347" y="12035"/>
                  </a:cubicBezTo>
                  <a:lnTo>
                    <a:pt x="1764" y="12035"/>
                  </a:lnTo>
                  <a:cubicBezTo>
                    <a:pt x="1954" y="12035"/>
                    <a:pt x="2111" y="11878"/>
                    <a:pt x="2111" y="11657"/>
                  </a:cubicBezTo>
                  <a:lnTo>
                    <a:pt x="2111" y="11311"/>
                  </a:lnTo>
                  <a:lnTo>
                    <a:pt x="9893" y="11311"/>
                  </a:lnTo>
                  <a:lnTo>
                    <a:pt x="9893" y="11657"/>
                  </a:lnTo>
                  <a:cubicBezTo>
                    <a:pt x="9893" y="11878"/>
                    <a:pt x="10050" y="12035"/>
                    <a:pt x="10239" y="12035"/>
                  </a:cubicBezTo>
                  <a:lnTo>
                    <a:pt x="11657" y="12035"/>
                  </a:lnTo>
                  <a:cubicBezTo>
                    <a:pt x="11846" y="12035"/>
                    <a:pt x="12004" y="11878"/>
                    <a:pt x="12004" y="11657"/>
                  </a:cubicBezTo>
                  <a:lnTo>
                    <a:pt x="12004" y="10239"/>
                  </a:lnTo>
                  <a:cubicBezTo>
                    <a:pt x="12004" y="10050"/>
                    <a:pt x="11846" y="9893"/>
                    <a:pt x="11657" y="9893"/>
                  </a:cubicBezTo>
                  <a:lnTo>
                    <a:pt x="11310" y="9893"/>
                  </a:lnTo>
                  <a:lnTo>
                    <a:pt x="11310" y="2143"/>
                  </a:lnTo>
                  <a:lnTo>
                    <a:pt x="11657" y="2143"/>
                  </a:lnTo>
                  <a:cubicBezTo>
                    <a:pt x="11846" y="2143"/>
                    <a:pt x="12004" y="1985"/>
                    <a:pt x="12004" y="1796"/>
                  </a:cubicBezTo>
                  <a:lnTo>
                    <a:pt x="12004" y="378"/>
                  </a:lnTo>
                  <a:cubicBezTo>
                    <a:pt x="12004" y="189"/>
                    <a:pt x="11846" y="0"/>
                    <a:pt x="11657" y="0"/>
                  </a:cubicBezTo>
                  <a:lnTo>
                    <a:pt x="10239" y="0"/>
                  </a:lnTo>
                  <a:cubicBezTo>
                    <a:pt x="10050" y="0"/>
                    <a:pt x="9893" y="189"/>
                    <a:pt x="9893" y="378"/>
                  </a:cubicBezTo>
                  <a:lnTo>
                    <a:pt x="9893" y="725"/>
                  </a:lnTo>
                  <a:lnTo>
                    <a:pt x="2111" y="725"/>
                  </a:lnTo>
                  <a:lnTo>
                    <a:pt x="2111" y="378"/>
                  </a:lnTo>
                  <a:cubicBezTo>
                    <a:pt x="2111" y="189"/>
                    <a:pt x="1954" y="0"/>
                    <a:pt x="1764"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41"/>
            <p:cNvSpPr/>
            <p:nvPr/>
          </p:nvSpPr>
          <p:spPr>
            <a:xfrm>
              <a:off x="-48509525" y="2097050"/>
              <a:ext cx="52800" cy="52775"/>
            </a:xfrm>
            <a:custGeom>
              <a:rect b="b" l="l" r="r" t="t"/>
              <a:pathLst>
                <a:path extrusionOk="0" h="2111" w="2112">
                  <a:moveTo>
                    <a:pt x="1041" y="725"/>
                  </a:moveTo>
                  <a:cubicBezTo>
                    <a:pt x="1230" y="725"/>
                    <a:pt x="1387" y="882"/>
                    <a:pt x="1387" y="1071"/>
                  </a:cubicBezTo>
                  <a:cubicBezTo>
                    <a:pt x="1387" y="1260"/>
                    <a:pt x="1230" y="1418"/>
                    <a:pt x="1041" y="1418"/>
                  </a:cubicBezTo>
                  <a:cubicBezTo>
                    <a:pt x="852" y="1418"/>
                    <a:pt x="694" y="1260"/>
                    <a:pt x="694" y="1071"/>
                  </a:cubicBezTo>
                  <a:cubicBezTo>
                    <a:pt x="694" y="882"/>
                    <a:pt x="852" y="725"/>
                    <a:pt x="1041" y="725"/>
                  </a:cubicBezTo>
                  <a:close/>
                  <a:moveTo>
                    <a:pt x="1041" y="0"/>
                  </a:moveTo>
                  <a:cubicBezTo>
                    <a:pt x="442" y="0"/>
                    <a:pt x="1" y="473"/>
                    <a:pt x="1" y="1071"/>
                  </a:cubicBezTo>
                  <a:cubicBezTo>
                    <a:pt x="1" y="1670"/>
                    <a:pt x="442" y="2111"/>
                    <a:pt x="1041" y="2111"/>
                  </a:cubicBezTo>
                  <a:cubicBezTo>
                    <a:pt x="1639" y="2111"/>
                    <a:pt x="2112" y="1670"/>
                    <a:pt x="2112" y="1071"/>
                  </a:cubicBezTo>
                  <a:cubicBezTo>
                    <a:pt x="2112" y="473"/>
                    <a:pt x="1639" y="0"/>
                    <a:pt x="1041"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4" name="Google Shape;744;p41"/>
          <p:cNvGrpSpPr/>
          <p:nvPr/>
        </p:nvGrpSpPr>
        <p:grpSpPr>
          <a:xfrm>
            <a:off x="827518" y="954342"/>
            <a:ext cx="455979" cy="441093"/>
            <a:chOff x="3270550" y="832575"/>
            <a:chExt cx="499375" cy="483125"/>
          </a:xfrm>
        </p:grpSpPr>
        <p:sp>
          <p:nvSpPr>
            <p:cNvPr id="745" name="Google Shape;745;p41"/>
            <p:cNvSpPr/>
            <p:nvPr/>
          </p:nvSpPr>
          <p:spPr>
            <a:xfrm>
              <a:off x="3270550" y="865975"/>
              <a:ext cx="463725" cy="449725"/>
            </a:xfrm>
            <a:custGeom>
              <a:rect b="b" l="l" r="r" t="t"/>
              <a:pathLst>
                <a:path extrusionOk="0" h="17989" w="18549">
                  <a:moveTo>
                    <a:pt x="4823" y="1361"/>
                  </a:moveTo>
                  <a:lnTo>
                    <a:pt x="9177" y="8619"/>
                  </a:lnTo>
                  <a:cubicBezTo>
                    <a:pt x="9237" y="8716"/>
                    <a:pt x="9325" y="8794"/>
                    <a:pt x="9427" y="8843"/>
                  </a:cubicBezTo>
                  <a:lnTo>
                    <a:pt x="17136" y="12345"/>
                  </a:lnTo>
                  <a:cubicBezTo>
                    <a:pt x="15653" y="15102"/>
                    <a:pt x="12779" y="16856"/>
                    <a:pt x="9663" y="16856"/>
                  </a:cubicBezTo>
                  <a:cubicBezTo>
                    <a:pt x="4958" y="16856"/>
                    <a:pt x="1133" y="13031"/>
                    <a:pt x="1133" y="8326"/>
                  </a:cubicBezTo>
                  <a:cubicBezTo>
                    <a:pt x="1133" y="5573"/>
                    <a:pt x="2534" y="2952"/>
                    <a:pt x="4823" y="1361"/>
                  </a:cubicBezTo>
                  <a:close/>
                  <a:moveTo>
                    <a:pt x="5005" y="0"/>
                  </a:moveTo>
                  <a:cubicBezTo>
                    <a:pt x="4907" y="0"/>
                    <a:pt x="4807" y="26"/>
                    <a:pt x="4717" y="80"/>
                  </a:cubicBezTo>
                  <a:cubicBezTo>
                    <a:pt x="3313" y="926"/>
                    <a:pt x="2141" y="2106"/>
                    <a:pt x="1311" y="3516"/>
                  </a:cubicBezTo>
                  <a:cubicBezTo>
                    <a:pt x="453" y="4975"/>
                    <a:pt x="1" y="6636"/>
                    <a:pt x="1" y="8326"/>
                  </a:cubicBezTo>
                  <a:cubicBezTo>
                    <a:pt x="1" y="10896"/>
                    <a:pt x="1009" y="13321"/>
                    <a:pt x="2839" y="15150"/>
                  </a:cubicBezTo>
                  <a:cubicBezTo>
                    <a:pt x="4669" y="16980"/>
                    <a:pt x="7093" y="17989"/>
                    <a:pt x="9663" y="17989"/>
                  </a:cubicBezTo>
                  <a:cubicBezTo>
                    <a:pt x="13410" y="17989"/>
                    <a:pt x="16846" y="15757"/>
                    <a:pt x="18419" y="12306"/>
                  </a:cubicBezTo>
                  <a:cubicBezTo>
                    <a:pt x="18549" y="12022"/>
                    <a:pt x="18422" y="11687"/>
                    <a:pt x="18138" y="11557"/>
                  </a:cubicBezTo>
                  <a:lnTo>
                    <a:pt x="10058" y="7886"/>
                  </a:lnTo>
                  <a:lnTo>
                    <a:pt x="5493" y="277"/>
                  </a:lnTo>
                  <a:cubicBezTo>
                    <a:pt x="5387" y="99"/>
                    <a:pt x="5198" y="0"/>
                    <a:pt x="5005"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46" name="Google Shape;746;p41"/>
            <p:cNvSpPr/>
            <p:nvPr/>
          </p:nvSpPr>
          <p:spPr>
            <a:xfrm>
              <a:off x="3562600" y="876075"/>
              <a:ext cx="207325" cy="241775"/>
            </a:xfrm>
            <a:custGeom>
              <a:rect b="b" l="l" r="r" t="t"/>
              <a:pathLst>
                <a:path extrusionOk="0" h="9671" w="8293">
                  <a:moveTo>
                    <a:pt x="4204" y="1437"/>
                  </a:moveTo>
                  <a:cubicBezTo>
                    <a:pt x="5680" y="2826"/>
                    <a:pt x="6517" y="4764"/>
                    <a:pt x="6511" y="6790"/>
                  </a:cubicBezTo>
                  <a:cubicBezTo>
                    <a:pt x="6511" y="7300"/>
                    <a:pt x="6459" y="7811"/>
                    <a:pt x="6354" y="8309"/>
                  </a:cubicBezTo>
                  <a:lnTo>
                    <a:pt x="1468" y="6090"/>
                  </a:lnTo>
                  <a:lnTo>
                    <a:pt x="4204" y="1437"/>
                  </a:lnTo>
                  <a:close/>
                  <a:moveTo>
                    <a:pt x="4060" y="1"/>
                  </a:moveTo>
                  <a:cubicBezTo>
                    <a:pt x="3867" y="1"/>
                    <a:pt x="3677" y="99"/>
                    <a:pt x="3570" y="280"/>
                  </a:cubicBezTo>
                  <a:lnTo>
                    <a:pt x="173" y="6056"/>
                  </a:lnTo>
                  <a:cubicBezTo>
                    <a:pt x="1" y="6346"/>
                    <a:pt x="119" y="6721"/>
                    <a:pt x="427" y="6860"/>
                  </a:cubicBezTo>
                  <a:lnTo>
                    <a:pt x="6499" y="9622"/>
                  </a:lnTo>
                  <a:cubicBezTo>
                    <a:pt x="6574" y="9656"/>
                    <a:pt x="6653" y="9671"/>
                    <a:pt x="6734" y="9671"/>
                  </a:cubicBezTo>
                  <a:cubicBezTo>
                    <a:pt x="6982" y="9671"/>
                    <a:pt x="7202" y="9508"/>
                    <a:pt x="7275" y="9269"/>
                  </a:cubicBezTo>
                  <a:cubicBezTo>
                    <a:pt x="8292" y="5921"/>
                    <a:pt x="7157" y="2291"/>
                    <a:pt x="4409" y="123"/>
                  </a:cubicBezTo>
                  <a:cubicBezTo>
                    <a:pt x="4305" y="40"/>
                    <a:pt x="4182" y="1"/>
                    <a:pt x="4060"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47" name="Google Shape;747;p41"/>
            <p:cNvSpPr/>
            <p:nvPr/>
          </p:nvSpPr>
          <p:spPr>
            <a:xfrm>
              <a:off x="3443500" y="832575"/>
              <a:ext cx="187300" cy="173625"/>
            </a:xfrm>
            <a:custGeom>
              <a:rect b="b" l="l" r="r" t="t"/>
              <a:pathLst>
                <a:path extrusionOk="0" h="6945" w="7492">
                  <a:moveTo>
                    <a:pt x="3877" y="1133"/>
                  </a:moveTo>
                  <a:cubicBezTo>
                    <a:pt x="4588" y="1133"/>
                    <a:pt x="5300" y="1235"/>
                    <a:pt x="5991" y="1440"/>
                  </a:cubicBezTo>
                  <a:lnTo>
                    <a:pt x="3735" y="5269"/>
                  </a:lnTo>
                  <a:lnTo>
                    <a:pt x="1492" y="1528"/>
                  </a:lnTo>
                  <a:cubicBezTo>
                    <a:pt x="2264" y="1265"/>
                    <a:pt x="3070" y="1133"/>
                    <a:pt x="3877" y="1133"/>
                  </a:cubicBezTo>
                  <a:close/>
                  <a:moveTo>
                    <a:pt x="3877" y="0"/>
                  </a:moveTo>
                  <a:cubicBezTo>
                    <a:pt x="2702" y="0"/>
                    <a:pt x="1528" y="243"/>
                    <a:pt x="432" y="728"/>
                  </a:cubicBezTo>
                  <a:cubicBezTo>
                    <a:pt x="121" y="867"/>
                    <a:pt x="0" y="1244"/>
                    <a:pt x="175" y="1537"/>
                  </a:cubicBezTo>
                  <a:lnTo>
                    <a:pt x="3255" y="6670"/>
                  </a:lnTo>
                  <a:cubicBezTo>
                    <a:pt x="3358" y="6839"/>
                    <a:pt x="3542" y="6945"/>
                    <a:pt x="3741" y="6945"/>
                  </a:cubicBezTo>
                  <a:lnTo>
                    <a:pt x="3744" y="6945"/>
                  </a:lnTo>
                  <a:cubicBezTo>
                    <a:pt x="3943" y="6945"/>
                    <a:pt x="4128" y="6839"/>
                    <a:pt x="4230" y="6667"/>
                  </a:cubicBezTo>
                  <a:lnTo>
                    <a:pt x="7313" y="1419"/>
                  </a:lnTo>
                  <a:cubicBezTo>
                    <a:pt x="7491" y="1120"/>
                    <a:pt x="7358" y="737"/>
                    <a:pt x="7038" y="607"/>
                  </a:cubicBezTo>
                  <a:cubicBezTo>
                    <a:pt x="6023" y="202"/>
                    <a:pt x="4950" y="0"/>
                    <a:pt x="3877"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748" name="Google Shape;748;p41"/>
          <p:cNvGrpSpPr/>
          <p:nvPr/>
        </p:nvGrpSpPr>
        <p:grpSpPr>
          <a:xfrm>
            <a:off x="7701257" y="943173"/>
            <a:ext cx="527331" cy="463436"/>
            <a:chOff x="2081650" y="2050750"/>
            <a:chExt cx="483125" cy="424625"/>
          </a:xfrm>
        </p:grpSpPr>
        <p:sp>
          <p:nvSpPr>
            <p:cNvPr id="749" name="Google Shape;749;p41"/>
            <p:cNvSpPr/>
            <p:nvPr/>
          </p:nvSpPr>
          <p:spPr>
            <a:xfrm>
              <a:off x="2081650" y="2050750"/>
              <a:ext cx="483125" cy="424625"/>
            </a:xfrm>
            <a:custGeom>
              <a:rect b="b" l="l" r="r" t="t"/>
              <a:pathLst>
                <a:path extrusionOk="0" h="16985" w="19325">
                  <a:moveTo>
                    <a:pt x="5662" y="1402"/>
                  </a:moveTo>
                  <a:lnTo>
                    <a:pt x="5662" y="13770"/>
                  </a:lnTo>
                  <a:lnTo>
                    <a:pt x="1133" y="15581"/>
                  </a:lnTo>
                  <a:lnTo>
                    <a:pt x="1133" y="3214"/>
                  </a:lnTo>
                  <a:lnTo>
                    <a:pt x="5662" y="1402"/>
                  </a:lnTo>
                  <a:close/>
                  <a:moveTo>
                    <a:pt x="18192" y="1402"/>
                  </a:moveTo>
                  <a:lnTo>
                    <a:pt x="18192" y="13770"/>
                  </a:lnTo>
                  <a:lnTo>
                    <a:pt x="13663" y="15581"/>
                  </a:lnTo>
                  <a:lnTo>
                    <a:pt x="13663" y="3214"/>
                  </a:lnTo>
                  <a:lnTo>
                    <a:pt x="18192" y="1402"/>
                  </a:lnTo>
                  <a:close/>
                  <a:moveTo>
                    <a:pt x="6794" y="1348"/>
                  </a:moveTo>
                  <a:lnTo>
                    <a:pt x="12531" y="3241"/>
                  </a:lnTo>
                  <a:lnTo>
                    <a:pt x="12531" y="9464"/>
                  </a:lnTo>
                  <a:lnTo>
                    <a:pt x="12510" y="9461"/>
                  </a:lnTo>
                  <a:cubicBezTo>
                    <a:pt x="12205" y="9437"/>
                    <a:pt x="11903" y="9364"/>
                    <a:pt x="11619" y="9244"/>
                  </a:cubicBezTo>
                  <a:cubicBezTo>
                    <a:pt x="11548" y="9214"/>
                    <a:pt x="11474" y="9200"/>
                    <a:pt x="11401" y="9200"/>
                  </a:cubicBezTo>
                  <a:cubicBezTo>
                    <a:pt x="11181" y="9200"/>
                    <a:pt x="10970" y="9330"/>
                    <a:pt x="10879" y="9546"/>
                  </a:cubicBezTo>
                  <a:cubicBezTo>
                    <a:pt x="10759" y="9832"/>
                    <a:pt x="10891" y="10165"/>
                    <a:pt x="11178" y="10288"/>
                  </a:cubicBezTo>
                  <a:cubicBezTo>
                    <a:pt x="11574" y="10454"/>
                    <a:pt x="11994" y="10557"/>
                    <a:pt x="12422" y="10590"/>
                  </a:cubicBezTo>
                  <a:lnTo>
                    <a:pt x="12468" y="10590"/>
                  </a:lnTo>
                  <a:cubicBezTo>
                    <a:pt x="12489" y="10590"/>
                    <a:pt x="12510" y="10587"/>
                    <a:pt x="12531" y="10584"/>
                  </a:cubicBezTo>
                  <a:lnTo>
                    <a:pt x="12531" y="15633"/>
                  </a:lnTo>
                  <a:lnTo>
                    <a:pt x="6794" y="13746"/>
                  </a:lnTo>
                  <a:lnTo>
                    <a:pt x="6794" y="6774"/>
                  </a:lnTo>
                  <a:cubicBezTo>
                    <a:pt x="6951" y="6777"/>
                    <a:pt x="7105" y="6795"/>
                    <a:pt x="7259" y="6822"/>
                  </a:cubicBezTo>
                  <a:cubicBezTo>
                    <a:pt x="7295" y="6828"/>
                    <a:pt x="7331" y="6834"/>
                    <a:pt x="7368" y="6834"/>
                  </a:cubicBezTo>
                  <a:cubicBezTo>
                    <a:pt x="7658" y="6831"/>
                    <a:pt x="7902" y="6611"/>
                    <a:pt x="7929" y="6321"/>
                  </a:cubicBezTo>
                  <a:cubicBezTo>
                    <a:pt x="7957" y="6028"/>
                    <a:pt x="7760" y="5765"/>
                    <a:pt x="7473" y="5711"/>
                  </a:cubicBezTo>
                  <a:cubicBezTo>
                    <a:pt x="7250" y="5669"/>
                    <a:pt x="7020" y="5644"/>
                    <a:pt x="6794" y="5641"/>
                  </a:cubicBezTo>
                  <a:lnTo>
                    <a:pt x="6794" y="1348"/>
                  </a:lnTo>
                  <a:close/>
                  <a:moveTo>
                    <a:pt x="18757" y="0"/>
                  </a:moveTo>
                  <a:cubicBezTo>
                    <a:pt x="18687" y="0"/>
                    <a:pt x="18616" y="13"/>
                    <a:pt x="18549" y="40"/>
                  </a:cubicBezTo>
                  <a:lnTo>
                    <a:pt x="13077" y="2229"/>
                  </a:lnTo>
                  <a:lnTo>
                    <a:pt x="6405" y="28"/>
                  </a:lnTo>
                  <a:cubicBezTo>
                    <a:pt x="6395" y="25"/>
                    <a:pt x="6386" y="25"/>
                    <a:pt x="6380" y="22"/>
                  </a:cubicBezTo>
                  <a:cubicBezTo>
                    <a:pt x="6371" y="19"/>
                    <a:pt x="6359" y="16"/>
                    <a:pt x="6347" y="13"/>
                  </a:cubicBezTo>
                  <a:lnTo>
                    <a:pt x="6311" y="7"/>
                  </a:lnTo>
                  <a:cubicBezTo>
                    <a:pt x="6302" y="7"/>
                    <a:pt x="6290" y="4"/>
                    <a:pt x="6281" y="4"/>
                  </a:cubicBezTo>
                  <a:lnTo>
                    <a:pt x="6211" y="4"/>
                  </a:lnTo>
                  <a:cubicBezTo>
                    <a:pt x="6199" y="4"/>
                    <a:pt x="6187" y="4"/>
                    <a:pt x="6172" y="7"/>
                  </a:cubicBezTo>
                  <a:cubicBezTo>
                    <a:pt x="6166" y="9"/>
                    <a:pt x="6161" y="9"/>
                    <a:pt x="6157" y="9"/>
                  </a:cubicBezTo>
                  <a:cubicBezTo>
                    <a:pt x="6152" y="9"/>
                    <a:pt x="6148" y="9"/>
                    <a:pt x="6142" y="10"/>
                  </a:cubicBezTo>
                  <a:cubicBezTo>
                    <a:pt x="6133" y="13"/>
                    <a:pt x="6118" y="13"/>
                    <a:pt x="6106" y="16"/>
                  </a:cubicBezTo>
                  <a:lnTo>
                    <a:pt x="6075" y="22"/>
                  </a:lnTo>
                  <a:cubicBezTo>
                    <a:pt x="6063" y="28"/>
                    <a:pt x="6048" y="31"/>
                    <a:pt x="6036" y="37"/>
                  </a:cubicBezTo>
                  <a:cubicBezTo>
                    <a:pt x="6027" y="40"/>
                    <a:pt x="6021" y="40"/>
                    <a:pt x="6015" y="43"/>
                  </a:cubicBezTo>
                  <a:lnTo>
                    <a:pt x="354" y="2308"/>
                  </a:lnTo>
                  <a:cubicBezTo>
                    <a:pt x="139" y="2396"/>
                    <a:pt x="0" y="2601"/>
                    <a:pt x="0" y="2830"/>
                  </a:cubicBezTo>
                  <a:lnTo>
                    <a:pt x="0" y="16418"/>
                  </a:lnTo>
                  <a:cubicBezTo>
                    <a:pt x="0" y="16744"/>
                    <a:pt x="267" y="16984"/>
                    <a:pt x="566" y="16984"/>
                  </a:cubicBezTo>
                  <a:cubicBezTo>
                    <a:pt x="635" y="16984"/>
                    <a:pt x="706" y="16971"/>
                    <a:pt x="776" y="16943"/>
                  </a:cubicBezTo>
                  <a:lnTo>
                    <a:pt x="6248" y="14754"/>
                  </a:lnTo>
                  <a:lnTo>
                    <a:pt x="12917" y="16952"/>
                  </a:lnTo>
                  <a:cubicBezTo>
                    <a:pt x="12933" y="16958"/>
                    <a:pt x="12951" y="16964"/>
                    <a:pt x="12966" y="16967"/>
                  </a:cubicBezTo>
                  <a:cubicBezTo>
                    <a:pt x="13008" y="16976"/>
                    <a:pt x="13050" y="16983"/>
                    <a:pt x="13096" y="16983"/>
                  </a:cubicBezTo>
                  <a:lnTo>
                    <a:pt x="13099" y="16983"/>
                  </a:lnTo>
                  <a:cubicBezTo>
                    <a:pt x="13156" y="16983"/>
                    <a:pt x="13213" y="16973"/>
                    <a:pt x="13271" y="16955"/>
                  </a:cubicBezTo>
                  <a:cubicBezTo>
                    <a:pt x="13283" y="16952"/>
                    <a:pt x="13295" y="16946"/>
                    <a:pt x="13307" y="16940"/>
                  </a:cubicBezTo>
                  <a:lnTo>
                    <a:pt x="18965" y="14676"/>
                  </a:lnTo>
                  <a:cubicBezTo>
                    <a:pt x="19183" y="14591"/>
                    <a:pt x="19325" y="14386"/>
                    <a:pt x="19325" y="14153"/>
                  </a:cubicBezTo>
                  <a:lnTo>
                    <a:pt x="19325" y="566"/>
                  </a:lnTo>
                  <a:cubicBezTo>
                    <a:pt x="19325" y="379"/>
                    <a:pt x="19231" y="203"/>
                    <a:pt x="19077" y="98"/>
                  </a:cubicBezTo>
                  <a:cubicBezTo>
                    <a:pt x="18981" y="33"/>
                    <a:pt x="18869" y="0"/>
                    <a:pt x="18757"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50" name="Google Shape;750;p41"/>
            <p:cNvSpPr/>
            <p:nvPr/>
          </p:nvSpPr>
          <p:spPr>
            <a:xfrm>
              <a:off x="2136375" y="2292025"/>
              <a:ext cx="36400" cy="41975"/>
            </a:xfrm>
            <a:custGeom>
              <a:rect b="b" l="l" r="r" t="t"/>
              <a:pathLst>
                <a:path extrusionOk="0" h="1679" w="1456">
                  <a:moveTo>
                    <a:pt x="820" y="1"/>
                  </a:moveTo>
                  <a:cubicBezTo>
                    <a:pt x="583" y="1"/>
                    <a:pt x="361" y="151"/>
                    <a:pt x="284" y="390"/>
                  </a:cubicBezTo>
                  <a:lnTo>
                    <a:pt x="103" y="927"/>
                  </a:lnTo>
                  <a:cubicBezTo>
                    <a:pt x="0" y="1223"/>
                    <a:pt x="160" y="1549"/>
                    <a:pt x="459" y="1649"/>
                  </a:cubicBezTo>
                  <a:cubicBezTo>
                    <a:pt x="519" y="1669"/>
                    <a:pt x="579" y="1678"/>
                    <a:pt x="639" y="1678"/>
                  </a:cubicBezTo>
                  <a:cubicBezTo>
                    <a:pt x="878" y="1678"/>
                    <a:pt x="1101" y="1525"/>
                    <a:pt x="1178" y="1284"/>
                  </a:cubicBezTo>
                  <a:lnTo>
                    <a:pt x="1356" y="746"/>
                  </a:lnTo>
                  <a:cubicBezTo>
                    <a:pt x="1456" y="450"/>
                    <a:pt x="1296" y="130"/>
                    <a:pt x="1000" y="30"/>
                  </a:cubicBezTo>
                  <a:cubicBezTo>
                    <a:pt x="940" y="10"/>
                    <a:pt x="880" y="1"/>
                    <a:pt x="820"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51" name="Google Shape;751;p41"/>
            <p:cNvSpPr/>
            <p:nvPr/>
          </p:nvSpPr>
          <p:spPr>
            <a:xfrm>
              <a:off x="2296850" y="2220800"/>
              <a:ext cx="46075" cy="51650"/>
            </a:xfrm>
            <a:custGeom>
              <a:rect b="b" l="l" r="r" t="t"/>
              <a:pathLst>
                <a:path extrusionOk="0" h="2066" w="1843">
                  <a:moveTo>
                    <a:pt x="634" y="1"/>
                  </a:moveTo>
                  <a:cubicBezTo>
                    <a:pt x="506" y="1"/>
                    <a:pt x="378" y="44"/>
                    <a:pt x="272" y="132"/>
                  </a:cubicBezTo>
                  <a:cubicBezTo>
                    <a:pt x="37" y="331"/>
                    <a:pt x="1" y="681"/>
                    <a:pt x="194" y="920"/>
                  </a:cubicBezTo>
                  <a:cubicBezTo>
                    <a:pt x="354" y="1113"/>
                    <a:pt x="487" y="1327"/>
                    <a:pt x="593" y="1557"/>
                  </a:cubicBezTo>
                  <a:cubicBezTo>
                    <a:pt x="626" y="1626"/>
                    <a:pt x="662" y="1696"/>
                    <a:pt x="698" y="1765"/>
                  </a:cubicBezTo>
                  <a:cubicBezTo>
                    <a:pt x="798" y="1957"/>
                    <a:pt x="993" y="2065"/>
                    <a:pt x="1195" y="2065"/>
                  </a:cubicBezTo>
                  <a:cubicBezTo>
                    <a:pt x="1285" y="2065"/>
                    <a:pt x="1377" y="2044"/>
                    <a:pt x="1462" y="1998"/>
                  </a:cubicBezTo>
                  <a:cubicBezTo>
                    <a:pt x="1740" y="1853"/>
                    <a:pt x="1843" y="1509"/>
                    <a:pt x="1698" y="1234"/>
                  </a:cubicBezTo>
                  <a:cubicBezTo>
                    <a:pt x="1670" y="1183"/>
                    <a:pt x="1643" y="1131"/>
                    <a:pt x="1622" y="1083"/>
                  </a:cubicBezTo>
                  <a:cubicBezTo>
                    <a:pt x="1474" y="763"/>
                    <a:pt x="1287" y="464"/>
                    <a:pt x="1061" y="195"/>
                  </a:cubicBezTo>
                  <a:cubicBezTo>
                    <a:pt x="949" y="67"/>
                    <a:pt x="792" y="1"/>
                    <a:pt x="634"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52" name="Google Shape;752;p41"/>
            <p:cNvSpPr/>
            <p:nvPr/>
          </p:nvSpPr>
          <p:spPr>
            <a:xfrm>
              <a:off x="2158650" y="2216775"/>
              <a:ext cx="47275" cy="51425"/>
            </a:xfrm>
            <a:custGeom>
              <a:rect b="b" l="l" r="r" t="t"/>
              <a:pathLst>
                <a:path extrusionOk="0" h="2057" w="1891">
                  <a:moveTo>
                    <a:pt x="1264" y="1"/>
                  </a:moveTo>
                  <a:cubicBezTo>
                    <a:pt x="1109" y="1"/>
                    <a:pt x="955" y="63"/>
                    <a:pt x="843" y="187"/>
                  </a:cubicBezTo>
                  <a:lnTo>
                    <a:pt x="846" y="184"/>
                  </a:lnTo>
                  <a:lnTo>
                    <a:pt x="846" y="184"/>
                  </a:lnTo>
                  <a:cubicBezTo>
                    <a:pt x="547" y="498"/>
                    <a:pt x="305" y="860"/>
                    <a:pt x="130" y="1256"/>
                  </a:cubicBezTo>
                  <a:cubicBezTo>
                    <a:pt x="0" y="1543"/>
                    <a:pt x="127" y="1878"/>
                    <a:pt x="414" y="2005"/>
                  </a:cubicBezTo>
                  <a:cubicBezTo>
                    <a:pt x="486" y="2038"/>
                    <a:pt x="565" y="2056"/>
                    <a:pt x="643" y="2056"/>
                  </a:cubicBezTo>
                  <a:cubicBezTo>
                    <a:pt x="867" y="2056"/>
                    <a:pt x="1069" y="1923"/>
                    <a:pt x="1163" y="1721"/>
                  </a:cubicBezTo>
                  <a:cubicBezTo>
                    <a:pt x="1286" y="1443"/>
                    <a:pt x="1455" y="1187"/>
                    <a:pt x="1664" y="966"/>
                  </a:cubicBezTo>
                  <a:cubicBezTo>
                    <a:pt x="1890" y="740"/>
                    <a:pt x="1884" y="374"/>
                    <a:pt x="1655" y="157"/>
                  </a:cubicBezTo>
                  <a:cubicBezTo>
                    <a:pt x="1544" y="52"/>
                    <a:pt x="1404" y="1"/>
                    <a:pt x="1264"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53" name="Google Shape;753;p41"/>
            <p:cNvSpPr/>
            <p:nvPr/>
          </p:nvSpPr>
          <p:spPr>
            <a:xfrm>
              <a:off x="2426475" y="2255725"/>
              <a:ext cx="55875" cy="46900"/>
            </a:xfrm>
            <a:custGeom>
              <a:rect b="b" l="l" r="r" t="t"/>
              <a:pathLst>
                <a:path extrusionOk="0" h="1876" w="2235">
                  <a:moveTo>
                    <a:pt x="1592" y="1"/>
                  </a:moveTo>
                  <a:cubicBezTo>
                    <a:pt x="1423" y="1"/>
                    <a:pt x="1257" y="76"/>
                    <a:pt x="1144" y="220"/>
                  </a:cubicBezTo>
                  <a:cubicBezTo>
                    <a:pt x="960" y="462"/>
                    <a:pt x="734" y="667"/>
                    <a:pt x="477" y="830"/>
                  </a:cubicBezTo>
                  <a:cubicBezTo>
                    <a:pt x="0" y="1135"/>
                    <a:pt x="218" y="1875"/>
                    <a:pt x="782" y="1875"/>
                  </a:cubicBezTo>
                  <a:cubicBezTo>
                    <a:pt x="891" y="1875"/>
                    <a:pt x="997" y="1845"/>
                    <a:pt x="1087" y="1784"/>
                  </a:cubicBezTo>
                  <a:cubicBezTo>
                    <a:pt x="1452" y="1552"/>
                    <a:pt x="1776" y="1256"/>
                    <a:pt x="2041" y="912"/>
                  </a:cubicBezTo>
                  <a:cubicBezTo>
                    <a:pt x="2234" y="667"/>
                    <a:pt x="2186" y="311"/>
                    <a:pt x="1939" y="121"/>
                  </a:cubicBezTo>
                  <a:cubicBezTo>
                    <a:pt x="1835" y="40"/>
                    <a:pt x="1713" y="1"/>
                    <a:pt x="1592" y="1"/>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54" name="Google Shape;754;p41"/>
            <p:cNvSpPr/>
            <p:nvPr/>
          </p:nvSpPr>
          <p:spPr>
            <a:xfrm>
              <a:off x="2473050" y="2192325"/>
              <a:ext cx="37000" cy="41500"/>
            </a:xfrm>
            <a:custGeom>
              <a:rect b="b" l="l" r="r" t="t"/>
              <a:pathLst>
                <a:path extrusionOk="0" h="1660" w="1480">
                  <a:moveTo>
                    <a:pt x="838" y="0"/>
                  </a:moveTo>
                  <a:cubicBezTo>
                    <a:pt x="609" y="0"/>
                    <a:pt x="393" y="140"/>
                    <a:pt x="308" y="368"/>
                  </a:cubicBezTo>
                  <a:lnTo>
                    <a:pt x="109" y="896"/>
                  </a:lnTo>
                  <a:cubicBezTo>
                    <a:pt x="0" y="1189"/>
                    <a:pt x="148" y="1515"/>
                    <a:pt x="441" y="1624"/>
                  </a:cubicBezTo>
                  <a:cubicBezTo>
                    <a:pt x="506" y="1648"/>
                    <a:pt x="573" y="1660"/>
                    <a:pt x="639" y="1660"/>
                  </a:cubicBezTo>
                  <a:cubicBezTo>
                    <a:pt x="868" y="1660"/>
                    <a:pt x="1084" y="1520"/>
                    <a:pt x="1169" y="1292"/>
                  </a:cubicBezTo>
                  <a:lnTo>
                    <a:pt x="1368" y="764"/>
                  </a:lnTo>
                  <a:cubicBezTo>
                    <a:pt x="1480" y="471"/>
                    <a:pt x="1329" y="145"/>
                    <a:pt x="1036" y="36"/>
                  </a:cubicBezTo>
                  <a:cubicBezTo>
                    <a:pt x="971" y="12"/>
                    <a:pt x="904" y="0"/>
                    <a:pt x="838"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755" name="Google Shape;755;p41"/>
          <p:cNvSpPr/>
          <p:nvPr/>
        </p:nvSpPr>
        <p:spPr>
          <a:xfrm>
            <a:off x="425325" y="4449250"/>
            <a:ext cx="4782600" cy="183600"/>
          </a:xfrm>
          <a:prstGeom prst="roundRect">
            <a:avLst>
              <a:gd fmla="val 4112" name="adj"/>
            </a:avLst>
          </a:prstGeom>
          <a:solidFill>
            <a:srgbClr val="E7B5E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56" name="Google Shape;756;p41"/>
          <p:cNvSpPr/>
          <p:nvPr/>
        </p:nvSpPr>
        <p:spPr>
          <a:xfrm>
            <a:off x="5565550" y="4449250"/>
            <a:ext cx="1318500" cy="183600"/>
          </a:xfrm>
          <a:prstGeom prst="roundRect">
            <a:avLst>
              <a:gd fmla="val 4112" name="adj"/>
            </a:avLst>
          </a:prstGeom>
          <a:solidFill>
            <a:srgbClr val="AAF2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57" name="Google Shape;757;p41"/>
          <p:cNvSpPr txBox="1"/>
          <p:nvPr/>
        </p:nvSpPr>
        <p:spPr>
          <a:xfrm>
            <a:off x="431275" y="4409050"/>
            <a:ext cx="4782600" cy="264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800">
                <a:solidFill>
                  <a:schemeClr val="lt2"/>
                </a:solidFill>
                <a:latin typeface="Montserrat"/>
                <a:ea typeface="Montserrat"/>
                <a:cs typeface="Montserrat"/>
                <a:sym typeface="Montserrat"/>
              </a:rPr>
              <a:t>REFLECTION</a:t>
            </a:r>
            <a:endParaRPr b="1" sz="800">
              <a:solidFill>
                <a:schemeClr val="lt2"/>
              </a:solidFill>
              <a:latin typeface="Montserrat"/>
              <a:ea typeface="Montserrat"/>
              <a:cs typeface="Montserrat"/>
              <a:sym typeface="Montserrat"/>
            </a:endParaRPr>
          </a:p>
        </p:txBody>
      </p:sp>
      <p:sp>
        <p:nvSpPr>
          <p:cNvPr id="758" name="Google Shape;758;p41"/>
          <p:cNvSpPr/>
          <p:nvPr/>
        </p:nvSpPr>
        <p:spPr>
          <a:xfrm>
            <a:off x="7310600" y="4449250"/>
            <a:ext cx="1318500" cy="183600"/>
          </a:xfrm>
          <a:prstGeom prst="roundRect">
            <a:avLst>
              <a:gd fmla="val 4112" name="adj"/>
            </a:avLst>
          </a:prstGeom>
          <a:solidFill>
            <a:srgbClr val="F7B1D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59" name="Google Shape;759;p41"/>
          <p:cNvSpPr txBox="1"/>
          <p:nvPr/>
        </p:nvSpPr>
        <p:spPr>
          <a:xfrm>
            <a:off x="5582625" y="4413250"/>
            <a:ext cx="1301400" cy="264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800">
                <a:solidFill>
                  <a:schemeClr val="lt2"/>
                </a:solidFill>
                <a:latin typeface="Montserrat"/>
                <a:ea typeface="Montserrat"/>
                <a:cs typeface="Montserrat"/>
                <a:sym typeface="Montserrat"/>
              </a:rPr>
              <a:t>FOUNDATIONS</a:t>
            </a:r>
            <a:endParaRPr b="1" sz="800">
              <a:solidFill>
                <a:schemeClr val="lt2"/>
              </a:solidFill>
              <a:latin typeface="Montserrat"/>
              <a:ea typeface="Montserrat"/>
              <a:cs typeface="Montserrat"/>
              <a:sym typeface="Montserrat"/>
            </a:endParaRPr>
          </a:p>
        </p:txBody>
      </p:sp>
      <p:sp>
        <p:nvSpPr>
          <p:cNvPr id="760" name="Google Shape;760;p41"/>
          <p:cNvSpPr txBox="1"/>
          <p:nvPr/>
        </p:nvSpPr>
        <p:spPr>
          <a:xfrm>
            <a:off x="7310600" y="4409050"/>
            <a:ext cx="1140600" cy="264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800">
                <a:solidFill>
                  <a:schemeClr val="lt2"/>
                </a:solidFill>
                <a:latin typeface="Montserrat"/>
                <a:ea typeface="Montserrat"/>
                <a:cs typeface="Montserrat"/>
                <a:sym typeface="Montserrat"/>
              </a:rPr>
              <a:t>ACTIVATION</a:t>
            </a:r>
            <a:endParaRPr b="1" sz="800">
              <a:solidFill>
                <a:schemeClr val="lt2"/>
              </a:solidFill>
              <a:latin typeface="Montserrat"/>
              <a:ea typeface="Montserrat"/>
              <a:cs typeface="Montserrat"/>
              <a:sym typeface="Montserrat"/>
            </a:endParaRPr>
          </a:p>
        </p:txBody>
      </p:sp>
      <p:sp>
        <p:nvSpPr>
          <p:cNvPr id="761" name="Google Shape;761;p41"/>
          <p:cNvSpPr/>
          <p:nvPr/>
        </p:nvSpPr>
        <p:spPr>
          <a:xfrm>
            <a:off x="8586800" y="4449250"/>
            <a:ext cx="24600" cy="183600"/>
          </a:xfrm>
          <a:prstGeom prst="roundRect">
            <a:avLst>
              <a:gd fmla="val 4112"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62" name="Google Shape;762;p41"/>
          <p:cNvSpPr/>
          <p:nvPr/>
        </p:nvSpPr>
        <p:spPr>
          <a:xfrm>
            <a:off x="8541550" y="4449250"/>
            <a:ext cx="24600" cy="183600"/>
          </a:xfrm>
          <a:prstGeom prst="roundRect">
            <a:avLst>
              <a:gd fmla="val 4112"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63" name="Google Shape;763;p41"/>
          <p:cNvSpPr/>
          <p:nvPr/>
        </p:nvSpPr>
        <p:spPr>
          <a:xfrm>
            <a:off x="8496300" y="4449250"/>
            <a:ext cx="24600" cy="183600"/>
          </a:xfrm>
          <a:prstGeom prst="roundRect">
            <a:avLst>
              <a:gd fmla="val 4112"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64" name="Google Shape;764;p41"/>
          <p:cNvSpPr/>
          <p:nvPr/>
        </p:nvSpPr>
        <p:spPr>
          <a:xfrm>
            <a:off x="8451050" y="4449250"/>
            <a:ext cx="24600" cy="183600"/>
          </a:xfrm>
          <a:prstGeom prst="roundRect">
            <a:avLst>
              <a:gd fmla="val 4112"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pic>
        <p:nvPicPr>
          <p:cNvPr id="765" name="Google Shape;765;p41"/>
          <p:cNvPicPr preferRelativeResize="0"/>
          <p:nvPr/>
        </p:nvPicPr>
        <p:blipFill>
          <a:blip r:embed="rId3">
            <a:alphaModFix/>
          </a:blip>
          <a:stretch>
            <a:fillRect/>
          </a:stretch>
        </p:blipFill>
        <p:spPr>
          <a:xfrm>
            <a:off x="6562000" y="219000"/>
            <a:ext cx="1131275" cy="383925"/>
          </a:xfrm>
          <a:prstGeom prst="rect">
            <a:avLst/>
          </a:prstGeom>
          <a:noFill/>
          <a:ln>
            <a:noFill/>
          </a:ln>
        </p:spPr>
      </p:pic>
      <p:sp>
        <p:nvSpPr>
          <p:cNvPr id="766" name="Google Shape;766;p41"/>
          <p:cNvSpPr txBox="1"/>
          <p:nvPr>
            <p:ph type="title"/>
          </p:nvPr>
        </p:nvSpPr>
        <p:spPr>
          <a:xfrm>
            <a:off x="7391925" y="87725"/>
            <a:ext cx="7218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fr" sz="1100">
                <a:solidFill>
                  <a:schemeClr val="dk2"/>
                </a:solidFill>
              </a:rPr>
              <a:t>x</a:t>
            </a:r>
            <a:endParaRPr b="0" sz="1100">
              <a:solidFill>
                <a:schemeClr val="dk2"/>
              </a:solidFill>
            </a:endParaRPr>
          </a:p>
        </p:txBody>
      </p:sp>
      <p:sp>
        <p:nvSpPr>
          <p:cNvPr id="767" name="Google Shape;767;p41"/>
          <p:cNvSpPr/>
          <p:nvPr/>
        </p:nvSpPr>
        <p:spPr>
          <a:xfrm>
            <a:off x="3515050" y="734225"/>
            <a:ext cx="2067600" cy="3178500"/>
          </a:xfrm>
          <a:prstGeom prst="roundRect">
            <a:avLst>
              <a:gd fmla="val 4112" name="adj"/>
            </a:avLst>
          </a:prstGeom>
          <a:solidFill>
            <a:srgbClr val="FFFFFF">
              <a:alpha val="71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pic>
        <p:nvPicPr>
          <p:cNvPr id="768" name="Google Shape;768;p41"/>
          <p:cNvPicPr preferRelativeResize="0"/>
          <p:nvPr/>
        </p:nvPicPr>
        <p:blipFill rotWithShape="1">
          <a:blip r:embed="rId4">
            <a:alphaModFix/>
          </a:blip>
          <a:srcRect b="46586" l="0" r="0" t="0"/>
          <a:stretch/>
        </p:blipFill>
        <p:spPr>
          <a:xfrm>
            <a:off x="934725" y="1213072"/>
            <a:ext cx="661400" cy="305000"/>
          </a:xfrm>
          <a:prstGeom prst="rect">
            <a:avLst/>
          </a:prstGeom>
          <a:noFill/>
          <a:ln>
            <a:noFill/>
          </a:ln>
        </p:spPr>
      </p:pic>
      <p:pic>
        <p:nvPicPr>
          <p:cNvPr id="769" name="Google Shape;769;p41"/>
          <p:cNvPicPr preferRelativeResize="0"/>
          <p:nvPr/>
        </p:nvPicPr>
        <p:blipFill rotWithShape="1">
          <a:blip r:embed="rId4">
            <a:alphaModFix/>
          </a:blip>
          <a:srcRect b="46586" l="0" r="0" t="0"/>
          <a:stretch/>
        </p:blipFill>
        <p:spPr>
          <a:xfrm>
            <a:off x="2669750" y="1547172"/>
            <a:ext cx="661400" cy="305000"/>
          </a:xfrm>
          <a:prstGeom prst="rect">
            <a:avLst/>
          </a:prstGeom>
          <a:noFill/>
          <a:ln>
            <a:noFill/>
          </a:ln>
        </p:spPr>
      </p:pic>
      <p:pic>
        <p:nvPicPr>
          <p:cNvPr id="770" name="Google Shape;770;p41"/>
          <p:cNvPicPr preferRelativeResize="0"/>
          <p:nvPr/>
        </p:nvPicPr>
        <p:blipFill rotWithShape="1">
          <a:blip r:embed="rId5">
            <a:alphaModFix/>
          </a:blip>
          <a:srcRect b="46714" l="0" r="0" t="0"/>
          <a:stretch/>
        </p:blipFill>
        <p:spPr>
          <a:xfrm>
            <a:off x="6071100" y="1628319"/>
            <a:ext cx="662400" cy="305000"/>
          </a:xfrm>
          <a:prstGeom prst="rect">
            <a:avLst/>
          </a:prstGeom>
          <a:noFill/>
          <a:ln>
            <a:noFill/>
          </a:ln>
        </p:spPr>
      </p:pic>
      <p:pic>
        <p:nvPicPr>
          <p:cNvPr id="771" name="Google Shape;771;p41"/>
          <p:cNvPicPr preferRelativeResize="0"/>
          <p:nvPr/>
        </p:nvPicPr>
        <p:blipFill rotWithShape="1">
          <a:blip r:embed="rId6">
            <a:alphaModFix/>
          </a:blip>
          <a:srcRect b="47750" l="0" r="0" t="0"/>
          <a:stretch/>
        </p:blipFill>
        <p:spPr>
          <a:xfrm>
            <a:off x="6287500" y="1831495"/>
            <a:ext cx="527375" cy="233730"/>
          </a:xfrm>
          <a:prstGeom prst="rect">
            <a:avLst/>
          </a:prstGeom>
          <a:noFill/>
          <a:ln>
            <a:noFill/>
          </a:ln>
        </p:spPr>
      </p:pic>
      <p:pic>
        <p:nvPicPr>
          <p:cNvPr id="772" name="Google Shape;772;p41"/>
          <p:cNvPicPr preferRelativeResize="0"/>
          <p:nvPr/>
        </p:nvPicPr>
        <p:blipFill rotWithShape="1">
          <a:blip r:embed="rId7">
            <a:alphaModFix/>
          </a:blip>
          <a:srcRect b="44592" l="0" r="0" t="0"/>
          <a:stretch/>
        </p:blipFill>
        <p:spPr>
          <a:xfrm>
            <a:off x="7921300" y="1174746"/>
            <a:ext cx="665500" cy="30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24"/>
          <p:cNvPicPr preferRelativeResize="0"/>
          <p:nvPr/>
        </p:nvPicPr>
        <p:blipFill>
          <a:blip r:embed="rId3">
            <a:alphaModFix/>
          </a:blip>
          <a:stretch>
            <a:fillRect/>
          </a:stretch>
        </p:blipFill>
        <p:spPr>
          <a:xfrm>
            <a:off x="1" y="-4"/>
            <a:ext cx="9143997" cy="5143507"/>
          </a:xfrm>
          <a:prstGeom prst="rect">
            <a:avLst/>
          </a:prstGeom>
          <a:noFill/>
          <a:ln>
            <a:noFill/>
          </a:ln>
        </p:spPr>
      </p:pic>
      <p:sp>
        <p:nvSpPr>
          <p:cNvPr id="426" name="Google Shape;426;p24"/>
          <p:cNvSpPr txBox="1"/>
          <p:nvPr/>
        </p:nvSpPr>
        <p:spPr>
          <a:xfrm>
            <a:off x="4737325" y="1752625"/>
            <a:ext cx="346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800">
                <a:solidFill>
                  <a:srgbClr val="FFFFFF"/>
                </a:solidFill>
                <a:latin typeface="Montserrat"/>
                <a:ea typeface="Montserrat"/>
                <a:cs typeface="Montserrat"/>
                <a:sym typeface="Montserrat"/>
              </a:rPr>
              <a:t>Arnaud Dura</a:t>
            </a:r>
            <a:endParaRPr b="1" sz="2800">
              <a:solidFill>
                <a:srgbClr val="FFFFFF"/>
              </a:solidFill>
              <a:latin typeface="Montserrat"/>
              <a:ea typeface="Montserrat"/>
              <a:cs typeface="Montserrat"/>
              <a:sym typeface="Montserrat"/>
            </a:endParaRPr>
          </a:p>
        </p:txBody>
      </p:sp>
      <p:sp>
        <p:nvSpPr>
          <p:cNvPr id="427" name="Google Shape;427;p24"/>
          <p:cNvSpPr txBox="1"/>
          <p:nvPr/>
        </p:nvSpPr>
        <p:spPr>
          <a:xfrm>
            <a:off x="4737325" y="2723125"/>
            <a:ext cx="3081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FFFFFF"/>
                </a:solidFill>
                <a:latin typeface="Montserrat"/>
                <a:ea typeface="Montserrat"/>
                <a:cs typeface="Montserrat"/>
                <a:sym typeface="Montserrat"/>
              </a:rPr>
              <a:t>International Business Developer</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fr" sz="1200">
                <a:solidFill>
                  <a:schemeClr val="lt1"/>
                </a:solidFill>
                <a:latin typeface="Montserrat"/>
                <a:ea typeface="Montserrat"/>
                <a:cs typeface="Montserrat"/>
                <a:sym typeface="Montserrat"/>
              </a:rPr>
              <a:t>Bizon</a:t>
            </a:r>
            <a:endParaRPr b="1" sz="1200">
              <a:solidFill>
                <a:schemeClr val="lt1"/>
              </a:solidFill>
              <a:latin typeface="Montserrat"/>
              <a:ea typeface="Montserrat"/>
              <a:cs typeface="Montserrat"/>
              <a:sym typeface="Montserrat"/>
            </a:endParaRPr>
          </a:p>
        </p:txBody>
      </p:sp>
      <p:cxnSp>
        <p:nvCxnSpPr>
          <p:cNvPr id="428" name="Google Shape;428;p24"/>
          <p:cNvCxnSpPr/>
          <p:nvPr/>
        </p:nvCxnSpPr>
        <p:spPr>
          <a:xfrm>
            <a:off x="4851475" y="2505375"/>
            <a:ext cx="509400" cy="0"/>
          </a:xfrm>
          <a:prstGeom prst="straightConnector1">
            <a:avLst/>
          </a:prstGeom>
          <a:noFill/>
          <a:ln cap="flat" cmpd="sng" w="19050">
            <a:solidFill>
              <a:srgbClr val="FFC200"/>
            </a:solidFill>
            <a:prstDash val="solid"/>
            <a:round/>
            <a:headEnd len="med" w="med" type="none"/>
            <a:tailEnd len="med" w="med" type="none"/>
          </a:ln>
        </p:spPr>
      </p:cxnSp>
      <p:pic>
        <p:nvPicPr>
          <p:cNvPr id="429" name="Google Shape;429;p24"/>
          <p:cNvPicPr preferRelativeResize="0"/>
          <p:nvPr/>
        </p:nvPicPr>
        <p:blipFill rotWithShape="1">
          <a:blip r:embed="rId4">
            <a:alphaModFix/>
          </a:blip>
          <a:srcRect b="0" l="89" r="79" t="0"/>
          <a:stretch/>
        </p:blipFill>
        <p:spPr>
          <a:xfrm>
            <a:off x="1241350" y="1355100"/>
            <a:ext cx="2429100" cy="24333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grpSp>
        <p:nvGrpSpPr>
          <p:cNvPr id="777" name="Google Shape;777;p42"/>
          <p:cNvGrpSpPr/>
          <p:nvPr/>
        </p:nvGrpSpPr>
        <p:grpSpPr>
          <a:xfrm>
            <a:off x="792282" y="696513"/>
            <a:ext cx="7559436" cy="4207673"/>
            <a:chOff x="1035950" y="602914"/>
            <a:chExt cx="7559436" cy="4207673"/>
          </a:xfrm>
        </p:grpSpPr>
        <p:pic>
          <p:nvPicPr>
            <p:cNvPr id="778" name="Google Shape;778;p42"/>
            <p:cNvPicPr preferRelativeResize="0"/>
            <p:nvPr/>
          </p:nvPicPr>
          <p:blipFill>
            <a:blip r:embed="rId3">
              <a:alphaModFix/>
            </a:blip>
            <a:stretch>
              <a:fillRect/>
            </a:stretch>
          </p:blipFill>
          <p:spPr>
            <a:xfrm>
              <a:off x="6008701" y="602914"/>
              <a:ext cx="2586684" cy="4207673"/>
            </a:xfrm>
            <a:prstGeom prst="rect">
              <a:avLst/>
            </a:prstGeom>
            <a:noFill/>
            <a:ln>
              <a:noFill/>
            </a:ln>
            <a:effectLst>
              <a:outerShdw blurRad="214313" rotWithShape="0" algn="bl" dir="5400000" dist="9525">
                <a:srgbClr val="000000">
                  <a:alpha val="5000"/>
                </a:srgbClr>
              </a:outerShdw>
            </a:effectLst>
          </p:spPr>
        </p:pic>
        <p:pic>
          <p:nvPicPr>
            <p:cNvPr id="779" name="Google Shape;779;p42"/>
            <p:cNvPicPr preferRelativeResize="0"/>
            <p:nvPr/>
          </p:nvPicPr>
          <p:blipFill>
            <a:blip r:embed="rId4">
              <a:alphaModFix/>
            </a:blip>
            <a:stretch>
              <a:fillRect/>
            </a:stretch>
          </p:blipFill>
          <p:spPr>
            <a:xfrm>
              <a:off x="1035950" y="840250"/>
              <a:ext cx="3774201" cy="2749275"/>
            </a:xfrm>
            <a:prstGeom prst="rect">
              <a:avLst/>
            </a:prstGeom>
            <a:noFill/>
            <a:ln>
              <a:noFill/>
            </a:ln>
            <a:effectLst>
              <a:outerShdw blurRad="214313" rotWithShape="0" algn="bl" dir="5400000" dist="9525">
                <a:srgbClr val="000000">
                  <a:alpha val="5000"/>
                </a:srgbClr>
              </a:outerShdw>
            </a:effectLst>
          </p:spPr>
        </p:pic>
        <p:pic>
          <p:nvPicPr>
            <p:cNvPr id="780" name="Google Shape;780;p42"/>
            <p:cNvPicPr preferRelativeResize="0"/>
            <p:nvPr/>
          </p:nvPicPr>
          <p:blipFill>
            <a:blip r:embed="rId5">
              <a:alphaModFix/>
            </a:blip>
            <a:stretch>
              <a:fillRect/>
            </a:stretch>
          </p:blipFill>
          <p:spPr>
            <a:xfrm>
              <a:off x="4192193" y="1141244"/>
              <a:ext cx="1563000" cy="3384300"/>
            </a:xfrm>
            <a:prstGeom prst="roundRect">
              <a:avLst>
                <a:gd fmla="val 16667" name="adj"/>
              </a:avLst>
            </a:prstGeom>
            <a:noFill/>
            <a:ln>
              <a:noFill/>
            </a:ln>
          </p:spPr>
        </p:pic>
        <p:pic>
          <p:nvPicPr>
            <p:cNvPr id="781" name="Google Shape;781;p42"/>
            <p:cNvPicPr preferRelativeResize="0"/>
            <p:nvPr/>
          </p:nvPicPr>
          <p:blipFill>
            <a:blip r:embed="rId6">
              <a:alphaModFix amt="56000"/>
            </a:blip>
            <a:stretch>
              <a:fillRect/>
            </a:stretch>
          </p:blipFill>
          <p:spPr>
            <a:xfrm>
              <a:off x="4127750" y="1093913"/>
              <a:ext cx="1692150" cy="3497174"/>
            </a:xfrm>
            <a:prstGeom prst="rect">
              <a:avLst/>
            </a:prstGeom>
            <a:noFill/>
            <a:ln>
              <a:noFill/>
            </a:ln>
          </p:spPr>
        </p:pic>
        <p:grpSp>
          <p:nvGrpSpPr>
            <p:cNvPr id="782" name="Google Shape;782;p42"/>
            <p:cNvGrpSpPr/>
            <p:nvPr/>
          </p:nvGrpSpPr>
          <p:grpSpPr>
            <a:xfrm>
              <a:off x="1053019" y="3932569"/>
              <a:ext cx="527366" cy="528802"/>
              <a:chOff x="-48633950" y="1972600"/>
              <a:chExt cx="300100" cy="300900"/>
            </a:xfrm>
          </p:grpSpPr>
          <p:sp>
            <p:nvSpPr>
              <p:cNvPr id="783" name="Google Shape;783;p42"/>
              <p:cNvSpPr/>
              <p:nvPr/>
            </p:nvSpPr>
            <p:spPr>
              <a:xfrm>
                <a:off x="-48633950" y="1972600"/>
                <a:ext cx="300100" cy="300900"/>
              </a:xfrm>
              <a:custGeom>
                <a:rect b="b" l="l" r="r" t="t"/>
                <a:pathLst>
                  <a:path extrusionOk="0" h="12036" w="12004">
                    <a:moveTo>
                      <a:pt x="1418" y="756"/>
                    </a:moveTo>
                    <a:lnTo>
                      <a:pt x="1418" y="1481"/>
                    </a:lnTo>
                    <a:lnTo>
                      <a:pt x="693" y="1481"/>
                    </a:lnTo>
                    <a:lnTo>
                      <a:pt x="693" y="756"/>
                    </a:lnTo>
                    <a:close/>
                    <a:moveTo>
                      <a:pt x="11310" y="756"/>
                    </a:moveTo>
                    <a:lnTo>
                      <a:pt x="11310" y="1481"/>
                    </a:lnTo>
                    <a:lnTo>
                      <a:pt x="10586" y="1481"/>
                    </a:lnTo>
                    <a:lnTo>
                      <a:pt x="10586" y="756"/>
                    </a:lnTo>
                    <a:close/>
                    <a:moveTo>
                      <a:pt x="9893" y="1418"/>
                    </a:moveTo>
                    <a:lnTo>
                      <a:pt x="9893" y="1796"/>
                    </a:lnTo>
                    <a:cubicBezTo>
                      <a:pt x="9893" y="1985"/>
                      <a:pt x="10050" y="2143"/>
                      <a:pt x="10239" y="2143"/>
                    </a:cubicBezTo>
                    <a:lnTo>
                      <a:pt x="10586" y="2143"/>
                    </a:lnTo>
                    <a:lnTo>
                      <a:pt x="10586" y="5293"/>
                    </a:lnTo>
                    <a:cubicBezTo>
                      <a:pt x="10365" y="5104"/>
                      <a:pt x="10050" y="4915"/>
                      <a:pt x="9672" y="4663"/>
                    </a:cubicBezTo>
                    <a:cubicBezTo>
                      <a:pt x="8822" y="4159"/>
                      <a:pt x="7530" y="3560"/>
                      <a:pt x="6018" y="3560"/>
                    </a:cubicBezTo>
                    <a:cubicBezTo>
                      <a:pt x="4537" y="3560"/>
                      <a:pt x="3214" y="4159"/>
                      <a:pt x="2363" y="4663"/>
                    </a:cubicBezTo>
                    <a:cubicBezTo>
                      <a:pt x="2017" y="4852"/>
                      <a:pt x="1701" y="5104"/>
                      <a:pt x="1449" y="5293"/>
                    </a:cubicBezTo>
                    <a:lnTo>
                      <a:pt x="1449" y="2143"/>
                    </a:lnTo>
                    <a:lnTo>
                      <a:pt x="1764" y="2143"/>
                    </a:lnTo>
                    <a:cubicBezTo>
                      <a:pt x="1954" y="2143"/>
                      <a:pt x="2111" y="1985"/>
                      <a:pt x="2111" y="1796"/>
                    </a:cubicBezTo>
                    <a:lnTo>
                      <a:pt x="2111" y="1418"/>
                    </a:lnTo>
                    <a:close/>
                    <a:moveTo>
                      <a:pt x="8065" y="4695"/>
                    </a:moveTo>
                    <a:cubicBezTo>
                      <a:pt x="8538" y="4915"/>
                      <a:pt x="8979" y="5104"/>
                      <a:pt x="9326" y="5293"/>
                    </a:cubicBezTo>
                    <a:cubicBezTo>
                      <a:pt x="9798" y="5577"/>
                      <a:pt x="10208" y="5860"/>
                      <a:pt x="10428" y="6049"/>
                    </a:cubicBezTo>
                    <a:cubicBezTo>
                      <a:pt x="10208" y="6238"/>
                      <a:pt x="9798" y="6522"/>
                      <a:pt x="9326" y="6805"/>
                    </a:cubicBezTo>
                    <a:cubicBezTo>
                      <a:pt x="8979" y="6994"/>
                      <a:pt x="8570" y="7215"/>
                      <a:pt x="8065" y="7372"/>
                    </a:cubicBezTo>
                    <a:cubicBezTo>
                      <a:pt x="8349" y="6994"/>
                      <a:pt x="8475" y="6522"/>
                      <a:pt x="8475" y="6049"/>
                    </a:cubicBezTo>
                    <a:cubicBezTo>
                      <a:pt x="8475" y="5514"/>
                      <a:pt x="8318" y="5104"/>
                      <a:pt x="8065" y="4695"/>
                    </a:cubicBezTo>
                    <a:close/>
                    <a:moveTo>
                      <a:pt x="3970" y="4726"/>
                    </a:moveTo>
                    <a:cubicBezTo>
                      <a:pt x="3718" y="5136"/>
                      <a:pt x="3592" y="5608"/>
                      <a:pt x="3592" y="6081"/>
                    </a:cubicBezTo>
                    <a:cubicBezTo>
                      <a:pt x="3529" y="6553"/>
                      <a:pt x="3686" y="7026"/>
                      <a:pt x="3970" y="7435"/>
                    </a:cubicBezTo>
                    <a:cubicBezTo>
                      <a:pt x="3497" y="7215"/>
                      <a:pt x="3056" y="7026"/>
                      <a:pt x="2710" y="6837"/>
                    </a:cubicBezTo>
                    <a:cubicBezTo>
                      <a:pt x="2237" y="6553"/>
                      <a:pt x="1859" y="6270"/>
                      <a:pt x="1607" y="6081"/>
                    </a:cubicBezTo>
                    <a:cubicBezTo>
                      <a:pt x="1859" y="5892"/>
                      <a:pt x="2237" y="5608"/>
                      <a:pt x="2710" y="5325"/>
                    </a:cubicBezTo>
                    <a:cubicBezTo>
                      <a:pt x="3056" y="5136"/>
                      <a:pt x="3466" y="4915"/>
                      <a:pt x="3970" y="4726"/>
                    </a:cubicBezTo>
                    <a:close/>
                    <a:moveTo>
                      <a:pt x="6018" y="4285"/>
                    </a:moveTo>
                    <a:cubicBezTo>
                      <a:pt x="6994" y="4285"/>
                      <a:pt x="7782" y="5073"/>
                      <a:pt x="7782" y="6049"/>
                    </a:cubicBezTo>
                    <a:cubicBezTo>
                      <a:pt x="7782" y="7026"/>
                      <a:pt x="6994" y="7814"/>
                      <a:pt x="6018" y="7814"/>
                    </a:cubicBezTo>
                    <a:cubicBezTo>
                      <a:pt x="5041" y="7814"/>
                      <a:pt x="4253" y="7026"/>
                      <a:pt x="4253" y="6049"/>
                    </a:cubicBezTo>
                    <a:cubicBezTo>
                      <a:pt x="4253" y="5073"/>
                      <a:pt x="5041" y="4285"/>
                      <a:pt x="6018" y="4285"/>
                    </a:cubicBezTo>
                    <a:close/>
                    <a:moveTo>
                      <a:pt x="10554" y="6805"/>
                    </a:moveTo>
                    <a:lnTo>
                      <a:pt x="10554" y="9956"/>
                    </a:lnTo>
                    <a:lnTo>
                      <a:pt x="10239" y="9956"/>
                    </a:lnTo>
                    <a:cubicBezTo>
                      <a:pt x="10050" y="9956"/>
                      <a:pt x="9893" y="10113"/>
                      <a:pt x="9893" y="10302"/>
                    </a:cubicBezTo>
                    <a:lnTo>
                      <a:pt x="9893" y="10649"/>
                    </a:lnTo>
                    <a:lnTo>
                      <a:pt x="2143" y="10649"/>
                    </a:lnTo>
                    <a:lnTo>
                      <a:pt x="2143" y="10302"/>
                    </a:lnTo>
                    <a:cubicBezTo>
                      <a:pt x="2143" y="10113"/>
                      <a:pt x="1985" y="9956"/>
                      <a:pt x="1764" y="9956"/>
                    </a:cubicBezTo>
                    <a:lnTo>
                      <a:pt x="1418" y="9956"/>
                    </a:lnTo>
                    <a:lnTo>
                      <a:pt x="1418" y="6805"/>
                    </a:lnTo>
                    <a:cubicBezTo>
                      <a:pt x="1670" y="6994"/>
                      <a:pt x="1985" y="7183"/>
                      <a:pt x="2332" y="7435"/>
                    </a:cubicBezTo>
                    <a:cubicBezTo>
                      <a:pt x="3182" y="7940"/>
                      <a:pt x="4505" y="8538"/>
                      <a:pt x="5986" y="8538"/>
                    </a:cubicBezTo>
                    <a:cubicBezTo>
                      <a:pt x="7498" y="8538"/>
                      <a:pt x="8790" y="7940"/>
                      <a:pt x="9641" y="7435"/>
                    </a:cubicBezTo>
                    <a:cubicBezTo>
                      <a:pt x="10019" y="7215"/>
                      <a:pt x="10334" y="6994"/>
                      <a:pt x="10554" y="6805"/>
                    </a:cubicBezTo>
                    <a:close/>
                    <a:moveTo>
                      <a:pt x="1418" y="10617"/>
                    </a:moveTo>
                    <a:lnTo>
                      <a:pt x="1418" y="11311"/>
                    </a:lnTo>
                    <a:lnTo>
                      <a:pt x="693" y="11311"/>
                    </a:lnTo>
                    <a:lnTo>
                      <a:pt x="693" y="10617"/>
                    </a:lnTo>
                    <a:close/>
                    <a:moveTo>
                      <a:pt x="11310" y="10617"/>
                    </a:moveTo>
                    <a:lnTo>
                      <a:pt x="11310" y="11311"/>
                    </a:lnTo>
                    <a:lnTo>
                      <a:pt x="10586" y="11311"/>
                    </a:lnTo>
                    <a:lnTo>
                      <a:pt x="10586" y="10617"/>
                    </a:lnTo>
                    <a:close/>
                    <a:moveTo>
                      <a:pt x="347" y="0"/>
                    </a:moveTo>
                    <a:cubicBezTo>
                      <a:pt x="158" y="0"/>
                      <a:pt x="0" y="189"/>
                      <a:pt x="0" y="378"/>
                    </a:cubicBezTo>
                    <a:lnTo>
                      <a:pt x="0" y="1796"/>
                    </a:lnTo>
                    <a:cubicBezTo>
                      <a:pt x="0" y="1985"/>
                      <a:pt x="158" y="2143"/>
                      <a:pt x="347" y="2143"/>
                    </a:cubicBezTo>
                    <a:lnTo>
                      <a:pt x="693" y="2143"/>
                    </a:lnTo>
                    <a:lnTo>
                      <a:pt x="693" y="9893"/>
                    </a:lnTo>
                    <a:lnTo>
                      <a:pt x="347" y="9893"/>
                    </a:lnTo>
                    <a:cubicBezTo>
                      <a:pt x="158" y="9893"/>
                      <a:pt x="0" y="10050"/>
                      <a:pt x="0" y="10239"/>
                    </a:cubicBezTo>
                    <a:lnTo>
                      <a:pt x="0" y="11657"/>
                    </a:lnTo>
                    <a:cubicBezTo>
                      <a:pt x="0" y="11878"/>
                      <a:pt x="158" y="12035"/>
                      <a:pt x="347" y="12035"/>
                    </a:cubicBezTo>
                    <a:lnTo>
                      <a:pt x="1764" y="12035"/>
                    </a:lnTo>
                    <a:cubicBezTo>
                      <a:pt x="1954" y="12035"/>
                      <a:pt x="2111" y="11878"/>
                      <a:pt x="2111" y="11657"/>
                    </a:cubicBezTo>
                    <a:lnTo>
                      <a:pt x="2111" y="11311"/>
                    </a:lnTo>
                    <a:lnTo>
                      <a:pt x="9893" y="11311"/>
                    </a:lnTo>
                    <a:lnTo>
                      <a:pt x="9893" y="11657"/>
                    </a:lnTo>
                    <a:cubicBezTo>
                      <a:pt x="9893" y="11878"/>
                      <a:pt x="10050" y="12035"/>
                      <a:pt x="10239" y="12035"/>
                    </a:cubicBezTo>
                    <a:lnTo>
                      <a:pt x="11657" y="12035"/>
                    </a:lnTo>
                    <a:cubicBezTo>
                      <a:pt x="11846" y="12035"/>
                      <a:pt x="12004" y="11878"/>
                      <a:pt x="12004" y="11657"/>
                    </a:cubicBezTo>
                    <a:lnTo>
                      <a:pt x="12004" y="10239"/>
                    </a:lnTo>
                    <a:cubicBezTo>
                      <a:pt x="12004" y="10050"/>
                      <a:pt x="11846" y="9893"/>
                      <a:pt x="11657" y="9893"/>
                    </a:cubicBezTo>
                    <a:lnTo>
                      <a:pt x="11310" y="9893"/>
                    </a:lnTo>
                    <a:lnTo>
                      <a:pt x="11310" y="2143"/>
                    </a:lnTo>
                    <a:lnTo>
                      <a:pt x="11657" y="2143"/>
                    </a:lnTo>
                    <a:cubicBezTo>
                      <a:pt x="11846" y="2143"/>
                      <a:pt x="12004" y="1985"/>
                      <a:pt x="12004" y="1796"/>
                    </a:cubicBezTo>
                    <a:lnTo>
                      <a:pt x="12004" y="378"/>
                    </a:lnTo>
                    <a:cubicBezTo>
                      <a:pt x="12004" y="189"/>
                      <a:pt x="11846" y="0"/>
                      <a:pt x="11657" y="0"/>
                    </a:cubicBezTo>
                    <a:lnTo>
                      <a:pt x="10239" y="0"/>
                    </a:lnTo>
                    <a:cubicBezTo>
                      <a:pt x="10050" y="0"/>
                      <a:pt x="9893" y="189"/>
                      <a:pt x="9893" y="378"/>
                    </a:cubicBezTo>
                    <a:lnTo>
                      <a:pt x="9893" y="725"/>
                    </a:lnTo>
                    <a:lnTo>
                      <a:pt x="2111" y="725"/>
                    </a:lnTo>
                    <a:lnTo>
                      <a:pt x="2111" y="378"/>
                    </a:lnTo>
                    <a:cubicBezTo>
                      <a:pt x="2111" y="189"/>
                      <a:pt x="1954" y="0"/>
                      <a:pt x="1764"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42"/>
              <p:cNvSpPr/>
              <p:nvPr/>
            </p:nvSpPr>
            <p:spPr>
              <a:xfrm>
                <a:off x="-48509525" y="2097050"/>
                <a:ext cx="52800" cy="52775"/>
              </a:xfrm>
              <a:custGeom>
                <a:rect b="b" l="l" r="r" t="t"/>
                <a:pathLst>
                  <a:path extrusionOk="0" h="2111" w="2112">
                    <a:moveTo>
                      <a:pt x="1041" y="725"/>
                    </a:moveTo>
                    <a:cubicBezTo>
                      <a:pt x="1230" y="725"/>
                      <a:pt x="1387" y="882"/>
                      <a:pt x="1387" y="1071"/>
                    </a:cubicBezTo>
                    <a:cubicBezTo>
                      <a:pt x="1387" y="1260"/>
                      <a:pt x="1230" y="1418"/>
                      <a:pt x="1041" y="1418"/>
                    </a:cubicBezTo>
                    <a:cubicBezTo>
                      <a:pt x="852" y="1418"/>
                      <a:pt x="694" y="1260"/>
                      <a:pt x="694" y="1071"/>
                    </a:cubicBezTo>
                    <a:cubicBezTo>
                      <a:pt x="694" y="882"/>
                      <a:pt x="852" y="725"/>
                      <a:pt x="1041" y="725"/>
                    </a:cubicBezTo>
                    <a:close/>
                    <a:moveTo>
                      <a:pt x="1041" y="0"/>
                    </a:moveTo>
                    <a:cubicBezTo>
                      <a:pt x="442" y="0"/>
                      <a:pt x="1" y="473"/>
                      <a:pt x="1" y="1071"/>
                    </a:cubicBezTo>
                    <a:cubicBezTo>
                      <a:pt x="1" y="1670"/>
                      <a:pt x="442" y="2111"/>
                      <a:pt x="1041" y="2111"/>
                    </a:cubicBezTo>
                    <a:cubicBezTo>
                      <a:pt x="1639" y="2111"/>
                      <a:pt x="2112" y="1670"/>
                      <a:pt x="2112" y="1071"/>
                    </a:cubicBezTo>
                    <a:cubicBezTo>
                      <a:pt x="2112" y="473"/>
                      <a:pt x="1639" y="0"/>
                      <a:pt x="1041" y="0"/>
                    </a:cubicBezTo>
                    <a:close/>
                  </a:path>
                </a:pathLst>
              </a:custGeom>
              <a:solidFill>
                <a:srgbClr val="FFC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5" name="Google Shape;785;p42"/>
            <p:cNvSpPr/>
            <p:nvPr/>
          </p:nvSpPr>
          <p:spPr>
            <a:xfrm>
              <a:off x="1035950" y="4582575"/>
              <a:ext cx="1318500" cy="183600"/>
            </a:xfrm>
            <a:prstGeom prst="roundRect">
              <a:avLst>
                <a:gd fmla="val 4112" name="adj"/>
              </a:avLst>
            </a:prstGeom>
            <a:solidFill>
              <a:srgbClr val="AAF2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0" i="0" sz="1333"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786" name="Google Shape;786;p42"/>
            <p:cNvSpPr txBox="1"/>
            <p:nvPr/>
          </p:nvSpPr>
          <p:spPr>
            <a:xfrm>
              <a:off x="1053025" y="4546575"/>
              <a:ext cx="1301400" cy="264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accent1"/>
                </a:buClr>
                <a:buSzPts val="1000"/>
                <a:buFont typeface="Arial"/>
                <a:buNone/>
              </a:pPr>
              <a:r>
                <a:rPr b="1" lang="fr" sz="800">
                  <a:solidFill>
                    <a:schemeClr val="lt2"/>
                  </a:solidFill>
                  <a:latin typeface="Montserrat"/>
                  <a:ea typeface="Montserrat"/>
                  <a:cs typeface="Montserrat"/>
                  <a:sym typeface="Montserrat"/>
                </a:rPr>
                <a:t>FOUNDATIONS</a:t>
              </a:r>
              <a:endParaRPr b="1" sz="800">
                <a:solidFill>
                  <a:schemeClr val="lt2"/>
                </a:solidFill>
                <a:latin typeface="Montserrat"/>
                <a:ea typeface="Montserrat"/>
                <a:cs typeface="Montserrat"/>
                <a:sym typeface="Montserrat"/>
              </a:endParaRPr>
            </a:p>
          </p:txBody>
        </p:sp>
        <p:pic>
          <p:nvPicPr>
            <p:cNvPr id="787" name="Google Shape;787;p42"/>
            <p:cNvPicPr preferRelativeResize="0"/>
            <p:nvPr/>
          </p:nvPicPr>
          <p:blipFill rotWithShape="1">
            <a:blip r:embed="rId7">
              <a:alphaModFix/>
            </a:blip>
            <a:srcRect b="46714" l="0" r="0" t="0"/>
            <a:stretch/>
          </p:blipFill>
          <p:spPr>
            <a:xfrm>
              <a:off x="1139125" y="3798994"/>
              <a:ext cx="662400" cy="305000"/>
            </a:xfrm>
            <a:prstGeom prst="rect">
              <a:avLst/>
            </a:prstGeom>
            <a:noFill/>
            <a:ln>
              <a:noFill/>
            </a:ln>
          </p:spPr>
        </p:pic>
        <p:pic>
          <p:nvPicPr>
            <p:cNvPr id="788" name="Google Shape;788;p42"/>
            <p:cNvPicPr preferRelativeResize="0"/>
            <p:nvPr/>
          </p:nvPicPr>
          <p:blipFill rotWithShape="1">
            <a:blip r:embed="rId8">
              <a:alphaModFix/>
            </a:blip>
            <a:srcRect b="47750" l="0" r="0" t="0"/>
            <a:stretch/>
          </p:blipFill>
          <p:spPr>
            <a:xfrm>
              <a:off x="1355525" y="4002170"/>
              <a:ext cx="527375" cy="233730"/>
            </a:xfrm>
            <a:prstGeom prst="rect">
              <a:avLst/>
            </a:prstGeom>
            <a:noFill/>
            <a:ln>
              <a:noFill/>
            </a:ln>
          </p:spPr>
        </p:pic>
      </p:grpSp>
      <p:sp>
        <p:nvSpPr>
          <p:cNvPr id="789" name="Google Shape;789;p42"/>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BRAND CONTENT CREATION</a:t>
            </a:r>
            <a:endParaRPr/>
          </a:p>
        </p:txBody>
      </p:sp>
      <p:pic>
        <p:nvPicPr>
          <p:cNvPr id="790" name="Google Shape;790;p42"/>
          <p:cNvPicPr preferRelativeResize="0"/>
          <p:nvPr/>
        </p:nvPicPr>
        <p:blipFill>
          <a:blip r:embed="rId9">
            <a:alphaModFix/>
          </a:blip>
          <a:stretch>
            <a:fillRect/>
          </a:stretch>
        </p:blipFill>
        <p:spPr>
          <a:xfrm>
            <a:off x="6562000" y="219000"/>
            <a:ext cx="1131275" cy="383925"/>
          </a:xfrm>
          <a:prstGeom prst="rect">
            <a:avLst/>
          </a:prstGeom>
          <a:noFill/>
          <a:ln>
            <a:noFill/>
          </a:ln>
        </p:spPr>
      </p:pic>
      <p:sp>
        <p:nvSpPr>
          <p:cNvPr id="791" name="Google Shape;791;p42"/>
          <p:cNvSpPr txBox="1"/>
          <p:nvPr>
            <p:ph type="title"/>
          </p:nvPr>
        </p:nvSpPr>
        <p:spPr>
          <a:xfrm>
            <a:off x="7391925" y="87725"/>
            <a:ext cx="7218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fr" sz="1100">
                <a:solidFill>
                  <a:schemeClr val="dk2"/>
                </a:solidFill>
              </a:rPr>
              <a:t>x</a:t>
            </a:r>
            <a:endParaRPr b="0" sz="11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43"/>
          <p:cNvSpPr/>
          <p:nvPr/>
        </p:nvSpPr>
        <p:spPr>
          <a:xfrm>
            <a:off x="0" y="0"/>
            <a:ext cx="4526400" cy="5143500"/>
          </a:xfrm>
          <a:prstGeom prst="roundRect">
            <a:avLst>
              <a:gd fmla="val 0"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797" name="Google Shape;797;p43"/>
          <p:cNvSpPr txBox="1"/>
          <p:nvPr/>
        </p:nvSpPr>
        <p:spPr>
          <a:xfrm>
            <a:off x="649950" y="954750"/>
            <a:ext cx="358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rgbClr val="0D2D5E"/>
                </a:solidFill>
                <a:highlight>
                  <a:srgbClr val="FFC200"/>
                </a:highlight>
                <a:latin typeface="Montserrat"/>
                <a:ea typeface="Montserrat"/>
                <a:cs typeface="Montserrat"/>
                <a:sym typeface="Montserrat"/>
              </a:rPr>
              <a:t>GLOBAL RELEVANCE, LOCAL RESONANCE</a:t>
            </a:r>
            <a:endParaRPr b="1" sz="1200">
              <a:solidFill>
                <a:srgbClr val="0D2D5E"/>
              </a:solidFill>
              <a:highlight>
                <a:srgbClr val="FFC200"/>
              </a:highlight>
              <a:latin typeface="Montserrat"/>
              <a:ea typeface="Montserrat"/>
              <a:cs typeface="Montserrat"/>
              <a:sym typeface="Montserrat"/>
            </a:endParaRPr>
          </a:p>
        </p:txBody>
      </p:sp>
      <p:sp>
        <p:nvSpPr>
          <p:cNvPr id="798" name="Google Shape;798;p43"/>
          <p:cNvSpPr txBox="1"/>
          <p:nvPr/>
        </p:nvSpPr>
        <p:spPr>
          <a:xfrm>
            <a:off x="649950" y="1398500"/>
            <a:ext cx="3294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400">
                <a:solidFill>
                  <a:srgbClr val="0D2D5E"/>
                </a:solidFill>
                <a:latin typeface="Montserrat"/>
                <a:ea typeface="Montserrat"/>
                <a:cs typeface="Montserrat"/>
                <a:sym typeface="Montserrat"/>
              </a:rPr>
              <a:t>Exporting content to France</a:t>
            </a:r>
            <a:endParaRPr b="1" sz="2400">
              <a:solidFill>
                <a:srgbClr val="0D2D5E"/>
              </a:solidFill>
              <a:latin typeface="Montserrat"/>
              <a:ea typeface="Montserrat"/>
              <a:cs typeface="Montserrat"/>
              <a:sym typeface="Montserrat"/>
            </a:endParaRPr>
          </a:p>
        </p:txBody>
      </p:sp>
      <p:cxnSp>
        <p:nvCxnSpPr>
          <p:cNvPr id="799" name="Google Shape;799;p43"/>
          <p:cNvCxnSpPr/>
          <p:nvPr/>
        </p:nvCxnSpPr>
        <p:spPr>
          <a:xfrm>
            <a:off x="764100" y="2532250"/>
            <a:ext cx="509400" cy="0"/>
          </a:xfrm>
          <a:prstGeom prst="straightConnector1">
            <a:avLst/>
          </a:prstGeom>
          <a:noFill/>
          <a:ln cap="flat" cmpd="sng" w="19050">
            <a:solidFill>
              <a:srgbClr val="FFC200"/>
            </a:solidFill>
            <a:prstDash val="solid"/>
            <a:round/>
            <a:headEnd len="med" w="med" type="none"/>
            <a:tailEnd len="med" w="med" type="none"/>
          </a:ln>
        </p:spPr>
      </p:cxnSp>
      <p:sp>
        <p:nvSpPr>
          <p:cNvPr id="800" name="Google Shape;800;p43"/>
          <p:cNvSpPr txBox="1"/>
          <p:nvPr/>
        </p:nvSpPr>
        <p:spPr>
          <a:xfrm>
            <a:off x="699425" y="2742600"/>
            <a:ext cx="3534600" cy="1634100"/>
          </a:xfrm>
          <a:prstGeom prst="rect">
            <a:avLst/>
          </a:prstGeom>
          <a:noFill/>
          <a:ln>
            <a:noFill/>
          </a:ln>
        </p:spPr>
        <p:txBody>
          <a:bodyPr anchorCtr="0" anchor="t" bIns="91425" lIns="91425" spcFirstLastPara="1" rIns="91425" wrap="square" tIns="91425">
            <a:spAutoFit/>
          </a:bodyPr>
          <a:lstStyle/>
          <a:p>
            <a:pPr indent="-149225" lvl="1" marL="179999" marR="0" rtl="0" algn="l">
              <a:lnSpc>
                <a:spcPct val="115000"/>
              </a:lnSpc>
              <a:spcBef>
                <a:spcPts val="800"/>
              </a:spcBef>
              <a:spcAft>
                <a:spcPts val="0"/>
              </a:spcAft>
              <a:buClr>
                <a:srgbClr val="494949"/>
              </a:buClr>
              <a:buSzPts val="1000"/>
              <a:buFont typeface="Montserrat"/>
              <a:buChar char="✔"/>
            </a:pPr>
            <a:r>
              <a:rPr lang="fr" sz="1000">
                <a:solidFill>
                  <a:srgbClr val="494949"/>
                </a:solidFill>
                <a:latin typeface="Montserrat"/>
                <a:ea typeface="Montserrat"/>
                <a:cs typeface="Montserrat"/>
                <a:sym typeface="Montserrat"/>
              </a:rPr>
              <a:t>Resonate with target market</a:t>
            </a:r>
            <a:endParaRPr sz="1000">
              <a:solidFill>
                <a:srgbClr val="494949"/>
              </a:solidFill>
              <a:latin typeface="Montserrat"/>
              <a:ea typeface="Montserrat"/>
              <a:cs typeface="Montserrat"/>
              <a:sym typeface="Montserrat"/>
            </a:endParaRPr>
          </a:p>
          <a:p>
            <a:pPr indent="-149225" lvl="1" marL="179999" marR="0" rtl="0" algn="l">
              <a:lnSpc>
                <a:spcPct val="115000"/>
              </a:lnSpc>
              <a:spcBef>
                <a:spcPts val="800"/>
              </a:spcBef>
              <a:spcAft>
                <a:spcPts val="0"/>
              </a:spcAft>
              <a:buClr>
                <a:srgbClr val="494949"/>
              </a:buClr>
              <a:buSzPts val="1000"/>
              <a:buFont typeface="Montserrat"/>
              <a:buChar char="✔"/>
            </a:pPr>
            <a:r>
              <a:rPr lang="fr" sz="1000">
                <a:solidFill>
                  <a:srgbClr val="494949"/>
                </a:solidFill>
                <a:latin typeface="Montserrat"/>
                <a:ea typeface="Montserrat"/>
                <a:cs typeface="Montserrat"/>
                <a:sym typeface="Montserrat"/>
              </a:rPr>
              <a:t>Amplify brand authenticity</a:t>
            </a:r>
            <a:endParaRPr sz="1000">
              <a:solidFill>
                <a:srgbClr val="494949"/>
              </a:solidFill>
              <a:latin typeface="Montserrat"/>
              <a:ea typeface="Montserrat"/>
              <a:cs typeface="Montserrat"/>
              <a:sym typeface="Montserrat"/>
            </a:endParaRPr>
          </a:p>
          <a:p>
            <a:pPr indent="-149225" lvl="1" marL="179999" marR="0" rtl="0" algn="l">
              <a:lnSpc>
                <a:spcPct val="115000"/>
              </a:lnSpc>
              <a:spcBef>
                <a:spcPts val="800"/>
              </a:spcBef>
              <a:spcAft>
                <a:spcPts val="0"/>
              </a:spcAft>
              <a:buClr>
                <a:srgbClr val="494949"/>
              </a:buClr>
              <a:buSzPts val="1000"/>
              <a:buFont typeface="Montserrat"/>
              <a:buChar char="✔"/>
            </a:pPr>
            <a:r>
              <a:rPr lang="fr" sz="1000">
                <a:solidFill>
                  <a:srgbClr val="494949"/>
                </a:solidFill>
                <a:latin typeface="Montserrat"/>
                <a:ea typeface="Montserrat"/>
                <a:cs typeface="Montserrat"/>
                <a:sym typeface="Montserrat"/>
              </a:rPr>
              <a:t>Boost search visibility with keywords</a:t>
            </a:r>
            <a:endParaRPr sz="1000">
              <a:solidFill>
                <a:srgbClr val="494949"/>
              </a:solidFill>
              <a:latin typeface="Montserrat"/>
              <a:ea typeface="Montserrat"/>
              <a:cs typeface="Montserrat"/>
              <a:sym typeface="Montserrat"/>
            </a:endParaRPr>
          </a:p>
          <a:p>
            <a:pPr indent="0" lvl="0" marL="0" marR="0" rtl="0" algn="l">
              <a:lnSpc>
                <a:spcPct val="115000"/>
              </a:lnSpc>
              <a:spcBef>
                <a:spcPts val="800"/>
              </a:spcBef>
              <a:spcAft>
                <a:spcPts val="0"/>
              </a:spcAft>
              <a:buNone/>
            </a:pPr>
            <a:r>
              <a:t/>
            </a:r>
            <a:endParaRPr sz="1000">
              <a:solidFill>
                <a:srgbClr val="494949"/>
              </a:solidFill>
              <a:latin typeface="Montserrat"/>
              <a:ea typeface="Montserrat"/>
              <a:cs typeface="Montserrat"/>
              <a:sym typeface="Montserrat"/>
            </a:endParaRPr>
          </a:p>
          <a:p>
            <a:pPr indent="0" lvl="0" marL="0" marR="0" rtl="0" algn="l">
              <a:lnSpc>
                <a:spcPct val="115000"/>
              </a:lnSpc>
              <a:spcBef>
                <a:spcPts val="800"/>
              </a:spcBef>
              <a:spcAft>
                <a:spcPts val="0"/>
              </a:spcAft>
              <a:buNone/>
            </a:pPr>
            <a:r>
              <a:rPr b="1" lang="fr" sz="1000">
                <a:solidFill>
                  <a:srgbClr val="494949"/>
                </a:solidFill>
                <a:latin typeface="Montserrat"/>
                <a:ea typeface="Montserrat"/>
                <a:cs typeface="Montserrat"/>
                <a:sym typeface="Montserrat"/>
              </a:rPr>
              <a:t>Targeted translation</a:t>
            </a:r>
            <a:r>
              <a:rPr lang="fr" sz="1000">
                <a:solidFill>
                  <a:srgbClr val="494949"/>
                </a:solidFill>
                <a:latin typeface="Montserrat"/>
                <a:ea typeface="Montserrat"/>
                <a:cs typeface="Montserrat"/>
                <a:sym typeface="Montserrat"/>
              </a:rPr>
              <a:t> is the starting point</a:t>
            </a:r>
            <a:endParaRPr sz="1000">
              <a:solidFill>
                <a:srgbClr val="494949"/>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fr" sz="1000">
                <a:solidFill>
                  <a:srgbClr val="494949"/>
                </a:solidFill>
                <a:latin typeface="Montserrat"/>
                <a:ea typeface="Montserrat"/>
                <a:cs typeface="Montserrat"/>
                <a:sym typeface="Montserrat"/>
              </a:rPr>
              <a:t>to </a:t>
            </a:r>
            <a:r>
              <a:rPr b="1" lang="fr" sz="1000">
                <a:solidFill>
                  <a:srgbClr val="494949"/>
                </a:solidFill>
                <a:latin typeface="Montserrat"/>
                <a:ea typeface="Montserrat"/>
                <a:cs typeface="Montserrat"/>
                <a:sym typeface="Montserrat"/>
              </a:rPr>
              <a:t>enhanced market penetration</a:t>
            </a:r>
            <a:r>
              <a:rPr lang="fr" sz="1000">
                <a:solidFill>
                  <a:srgbClr val="494949"/>
                </a:solidFill>
                <a:latin typeface="Montserrat"/>
                <a:ea typeface="Montserrat"/>
                <a:cs typeface="Montserrat"/>
                <a:sym typeface="Montserrat"/>
              </a:rPr>
              <a:t>.</a:t>
            </a:r>
            <a:endParaRPr b="1" sz="1000">
              <a:solidFill>
                <a:srgbClr val="494949"/>
              </a:solidFill>
              <a:latin typeface="Montserrat"/>
              <a:ea typeface="Montserrat"/>
              <a:cs typeface="Montserrat"/>
              <a:sym typeface="Montserrat"/>
            </a:endParaRPr>
          </a:p>
        </p:txBody>
      </p:sp>
      <p:pic>
        <p:nvPicPr>
          <p:cNvPr id="801" name="Google Shape;801;p43"/>
          <p:cNvPicPr preferRelativeResize="0"/>
          <p:nvPr/>
        </p:nvPicPr>
        <p:blipFill>
          <a:blip r:embed="rId3">
            <a:alphaModFix/>
          </a:blip>
          <a:stretch>
            <a:fillRect/>
          </a:stretch>
        </p:blipFill>
        <p:spPr>
          <a:xfrm>
            <a:off x="6562000" y="219000"/>
            <a:ext cx="1131275" cy="383925"/>
          </a:xfrm>
          <a:prstGeom prst="rect">
            <a:avLst/>
          </a:prstGeom>
          <a:noFill/>
          <a:ln>
            <a:noFill/>
          </a:ln>
        </p:spPr>
      </p:pic>
      <p:sp>
        <p:nvSpPr>
          <p:cNvPr id="802" name="Google Shape;802;p43"/>
          <p:cNvSpPr txBox="1"/>
          <p:nvPr>
            <p:ph idx="4294967295" type="title"/>
          </p:nvPr>
        </p:nvSpPr>
        <p:spPr>
          <a:xfrm>
            <a:off x="7391925" y="87725"/>
            <a:ext cx="7218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fr" sz="1100">
                <a:solidFill>
                  <a:schemeClr val="dk2"/>
                </a:solidFill>
              </a:rPr>
              <a:t>x</a:t>
            </a:r>
            <a:endParaRPr b="0" sz="1100">
              <a:solidFill>
                <a:schemeClr val="dk2"/>
              </a:solidFill>
            </a:endParaRPr>
          </a:p>
        </p:txBody>
      </p:sp>
      <p:sp>
        <p:nvSpPr>
          <p:cNvPr id="803" name="Google Shape;803;p43"/>
          <p:cNvSpPr/>
          <p:nvPr/>
        </p:nvSpPr>
        <p:spPr>
          <a:xfrm>
            <a:off x="5380900" y="269900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04" name="Google Shape;804;p43"/>
          <p:cNvSpPr txBox="1"/>
          <p:nvPr/>
        </p:nvSpPr>
        <p:spPr>
          <a:xfrm>
            <a:off x="5611575" y="2794350"/>
            <a:ext cx="28140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sz="1200">
                <a:solidFill>
                  <a:srgbClr val="0D2D5C"/>
                </a:solidFill>
                <a:latin typeface="Montserrat"/>
                <a:ea typeface="Montserrat"/>
                <a:cs typeface="Montserrat"/>
                <a:sym typeface="Montserrat"/>
              </a:rPr>
              <a:t>Native translation</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805" name="Google Shape;805;p43"/>
          <p:cNvSpPr/>
          <p:nvPr/>
        </p:nvSpPr>
        <p:spPr>
          <a:xfrm>
            <a:off x="5380900" y="337445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06" name="Google Shape;806;p43"/>
          <p:cNvSpPr txBox="1"/>
          <p:nvPr/>
        </p:nvSpPr>
        <p:spPr>
          <a:xfrm>
            <a:off x="5611575" y="3469785"/>
            <a:ext cx="28722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1200">
                <a:solidFill>
                  <a:srgbClr val="0D2D5C"/>
                </a:solidFill>
                <a:latin typeface="Montserrat"/>
                <a:ea typeface="Montserrat"/>
                <a:cs typeface="Montserrat"/>
                <a:sym typeface="Montserrat"/>
              </a:rPr>
              <a:t>Local keywords research</a:t>
            </a:r>
            <a:endParaRPr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C"/>
              </a:solidFill>
              <a:latin typeface="Montserrat"/>
              <a:ea typeface="Montserrat"/>
              <a:cs typeface="Montserrat"/>
              <a:sym typeface="Montserrat"/>
            </a:endParaRPr>
          </a:p>
        </p:txBody>
      </p:sp>
      <p:sp>
        <p:nvSpPr>
          <p:cNvPr id="807" name="Google Shape;807;p43"/>
          <p:cNvSpPr/>
          <p:nvPr/>
        </p:nvSpPr>
        <p:spPr>
          <a:xfrm>
            <a:off x="5380900" y="4049900"/>
            <a:ext cx="29886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08" name="Google Shape;808;p43"/>
          <p:cNvSpPr/>
          <p:nvPr/>
        </p:nvSpPr>
        <p:spPr>
          <a:xfrm>
            <a:off x="5254200" y="2858150"/>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09" name="Google Shape;809;p43"/>
          <p:cNvSpPr/>
          <p:nvPr/>
        </p:nvSpPr>
        <p:spPr>
          <a:xfrm>
            <a:off x="5254200" y="3533600"/>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10" name="Google Shape;810;p43"/>
          <p:cNvSpPr/>
          <p:nvPr/>
        </p:nvSpPr>
        <p:spPr>
          <a:xfrm>
            <a:off x="5254200" y="4209038"/>
            <a:ext cx="269700" cy="267300"/>
          </a:xfrm>
          <a:prstGeom prst="roundRect">
            <a:avLst>
              <a:gd fmla="val 4112" name="adj"/>
            </a:avLst>
          </a:prstGeom>
          <a:noFill/>
          <a:ln cap="flat" cmpd="sng" w="2857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11" name="Google Shape;811;p43"/>
          <p:cNvSpPr txBox="1"/>
          <p:nvPr/>
        </p:nvSpPr>
        <p:spPr>
          <a:xfrm>
            <a:off x="5167500" y="2698988"/>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812" name="Google Shape;812;p43"/>
          <p:cNvSpPr txBox="1"/>
          <p:nvPr/>
        </p:nvSpPr>
        <p:spPr>
          <a:xfrm>
            <a:off x="5167500" y="3374438"/>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813" name="Google Shape;813;p43"/>
          <p:cNvSpPr txBox="1"/>
          <p:nvPr/>
        </p:nvSpPr>
        <p:spPr>
          <a:xfrm>
            <a:off x="5167500" y="4049875"/>
            <a:ext cx="356400" cy="58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3300">
                <a:solidFill>
                  <a:srgbClr val="FFC200"/>
                </a:solidFill>
                <a:latin typeface="Montserrat"/>
                <a:ea typeface="Montserrat"/>
                <a:cs typeface="Montserrat"/>
                <a:sym typeface="Montserrat"/>
              </a:rPr>
              <a:t>✓</a:t>
            </a:r>
            <a:endParaRPr sz="3300">
              <a:solidFill>
                <a:srgbClr val="FFC200"/>
              </a:solidFill>
              <a:latin typeface="Montserrat"/>
              <a:ea typeface="Montserrat"/>
              <a:cs typeface="Montserrat"/>
              <a:sym typeface="Montserrat"/>
            </a:endParaRPr>
          </a:p>
        </p:txBody>
      </p:sp>
      <p:sp>
        <p:nvSpPr>
          <p:cNvPr id="814" name="Google Shape;814;p43"/>
          <p:cNvSpPr txBox="1"/>
          <p:nvPr/>
        </p:nvSpPr>
        <p:spPr>
          <a:xfrm>
            <a:off x="5582475" y="4158040"/>
            <a:ext cx="287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0D2D5C"/>
                </a:solidFill>
                <a:latin typeface="Montserrat"/>
                <a:ea typeface="Montserrat"/>
                <a:cs typeface="Montserrat"/>
                <a:sym typeface="Montserrat"/>
              </a:rPr>
              <a:t>Local recipe adaptation</a:t>
            </a:r>
            <a:endParaRPr/>
          </a:p>
        </p:txBody>
      </p:sp>
      <p:pic>
        <p:nvPicPr>
          <p:cNvPr id="815" name="Google Shape;815;p43"/>
          <p:cNvPicPr preferRelativeResize="0"/>
          <p:nvPr/>
        </p:nvPicPr>
        <p:blipFill>
          <a:blip r:embed="rId4">
            <a:alphaModFix amt="87000"/>
          </a:blip>
          <a:stretch>
            <a:fillRect/>
          </a:stretch>
        </p:blipFill>
        <p:spPr>
          <a:xfrm>
            <a:off x="5380890" y="1051638"/>
            <a:ext cx="1745761" cy="1293989"/>
          </a:xfrm>
          <a:prstGeom prst="rect">
            <a:avLst/>
          </a:prstGeom>
          <a:noFill/>
          <a:ln>
            <a:noFill/>
          </a:ln>
        </p:spPr>
      </p:pic>
      <p:pic>
        <p:nvPicPr>
          <p:cNvPr id="816" name="Google Shape;816;p43"/>
          <p:cNvPicPr preferRelativeResize="0"/>
          <p:nvPr/>
        </p:nvPicPr>
        <p:blipFill>
          <a:blip r:embed="rId5">
            <a:alphaModFix/>
          </a:blip>
          <a:stretch>
            <a:fillRect/>
          </a:stretch>
        </p:blipFill>
        <p:spPr>
          <a:xfrm>
            <a:off x="5705121" y="1521298"/>
            <a:ext cx="228756" cy="3210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44"/>
          <p:cNvSpPr/>
          <p:nvPr/>
        </p:nvSpPr>
        <p:spPr>
          <a:xfrm>
            <a:off x="424750" y="408498"/>
            <a:ext cx="3603300" cy="44853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822" name="Google Shape;822;p44"/>
          <p:cNvSpPr txBox="1"/>
          <p:nvPr/>
        </p:nvSpPr>
        <p:spPr>
          <a:xfrm>
            <a:off x="629050" y="1605300"/>
            <a:ext cx="16179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800">
                <a:solidFill>
                  <a:srgbClr val="494949"/>
                </a:solidFill>
                <a:latin typeface="Montserrat"/>
                <a:ea typeface="Montserrat"/>
                <a:cs typeface="Montserrat"/>
                <a:sym typeface="Montserrat"/>
              </a:rPr>
              <a:t>over entire catalog</a:t>
            </a:r>
            <a:endParaRPr sz="800">
              <a:solidFill>
                <a:srgbClr val="494949"/>
              </a:solidFill>
              <a:latin typeface="Montserrat"/>
              <a:ea typeface="Montserrat"/>
              <a:cs typeface="Montserrat"/>
              <a:sym typeface="Montserrat"/>
            </a:endParaRPr>
          </a:p>
        </p:txBody>
      </p:sp>
      <p:sp>
        <p:nvSpPr>
          <p:cNvPr id="823" name="Google Shape;823;p44"/>
          <p:cNvSpPr txBox="1"/>
          <p:nvPr/>
        </p:nvSpPr>
        <p:spPr>
          <a:xfrm>
            <a:off x="598312" y="1431638"/>
            <a:ext cx="1617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0D2D5E"/>
                </a:solidFill>
                <a:latin typeface="Montserrat"/>
                <a:ea typeface="Montserrat"/>
                <a:cs typeface="Montserrat"/>
                <a:sym typeface="Montserrat"/>
              </a:rPr>
              <a:t>in clicks</a:t>
            </a:r>
            <a:endParaRPr b="1" sz="1000">
              <a:solidFill>
                <a:srgbClr val="0D2D5E"/>
              </a:solidFill>
              <a:latin typeface="Montserrat"/>
              <a:ea typeface="Montserrat"/>
              <a:cs typeface="Montserrat"/>
              <a:sym typeface="Montserrat"/>
            </a:endParaRPr>
          </a:p>
        </p:txBody>
      </p:sp>
      <p:sp>
        <p:nvSpPr>
          <p:cNvPr id="824" name="Google Shape;824;p44"/>
          <p:cNvSpPr txBox="1"/>
          <p:nvPr/>
        </p:nvSpPr>
        <p:spPr>
          <a:xfrm>
            <a:off x="628988" y="982338"/>
            <a:ext cx="158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700">
                <a:solidFill>
                  <a:srgbClr val="FFD877"/>
                </a:solidFill>
                <a:latin typeface="Montserrat"/>
                <a:ea typeface="Montserrat"/>
                <a:cs typeface="Montserrat"/>
                <a:sym typeface="Montserrat"/>
              </a:rPr>
              <a:t>+253%</a:t>
            </a:r>
            <a:endParaRPr b="1" sz="2700">
              <a:solidFill>
                <a:srgbClr val="FFD877"/>
              </a:solidFill>
              <a:latin typeface="Montserrat"/>
              <a:ea typeface="Montserrat"/>
              <a:cs typeface="Montserrat"/>
              <a:sym typeface="Montserrat"/>
            </a:endParaRPr>
          </a:p>
        </p:txBody>
      </p:sp>
      <p:sp>
        <p:nvSpPr>
          <p:cNvPr id="825" name="Google Shape;825;p44"/>
          <p:cNvSpPr txBox="1"/>
          <p:nvPr/>
        </p:nvSpPr>
        <p:spPr>
          <a:xfrm>
            <a:off x="2417884" y="1605288"/>
            <a:ext cx="12972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800">
                <a:solidFill>
                  <a:srgbClr val="494949"/>
                </a:solidFill>
                <a:latin typeface="Montserrat"/>
                <a:ea typeface="Montserrat"/>
                <a:cs typeface="Montserrat"/>
                <a:sym typeface="Montserrat"/>
              </a:rPr>
              <a:t>over entire catalog</a:t>
            </a:r>
            <a:endParaRPr sz="800">
              <a:solidFill>
                <a:srgbClr val="494949"/>
              </a:solidFill>
              <a:latin typeface="Montserrat"/>
              <a:ea typeface="Montserrat"/>
              <a:cs typeface="Montserrat"/>
              <a:sym typeface="Montserrat"/>
            </a:endParaRPr>
          </a:p>
        </p:txBody>
      </p:sp>
      <p:sp>
        <p:nvSpPr>
          <p:cNvPr id="826" name="Google Shape;826;p44"/>
          <p:cNvSpPr txBox="1"/>
          <p:nvPr/>
        </p:nvSpPr>
        <p:spPr>
          <a:xfrm>
            <a:off x="2257537" y="1406188"/>
            <a:ext cx="1617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0D2D5E"/>
                </a:solidFill>
                <a:latin typeface="Montserrat"/>
                <a:ea typeface="Montserrat"/>
                <a:cs typeface="Montserrat"/>
                <a:sym typeface="Montserrat"/>
              </a:rPr>
              <a:t>in ROAS</a:t>
            </a:r>
            <a:endParaRPr b="1" sz="1000">
              <a:solidFill>
                <a:srgbClr val="0D2D5E"/>
              </a:solidFill>
              <a:latin typeface="Montserrat"/>
              <a:ea typeface="Montserrat"/>
              <a:cs typeface="Montserrat"/>
              <a:sym typeface="Montserrat"/>
            </a:endParaRPr>
          </a:p>
        </p:txBody>
      </p:sp>
      <p:sp>
        <p:nvSpPr>
          <p:cNvPr id="827" name="Google Shape;827;p44"/>
          <p:cNvSpPr txBox="1"/>
          <p:nvPr/>
        </p:nvSpPr>
        <p:spPr>
          <a:xfrm>
            <a:off x="2288213" y="956888"/>
            <a:ext cx="158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700">
                <a:solidFill>
                  <a:srgbClr val="FFD877"/>
                </a:solidFill>
                <a:latin typeface="Montserrat"/>
                <a:ea typeface="Montserrat"/>
                <a:cs typeface="Montserrat"/>
                <a:sym typeface="Montserrat"/>
              </a:rPr>
              <a:t>x2</a:t>
            </a:r>
            <a:endParaRPr b="1" sz="2700">
              <a:solidFill>
                <a:srgbClr val="FFD877"/>
              </a:solidFill>
              <a:latin typeface="Montserrat"/>
              <a:ea typeface="Montserrat"/>
              <a:cs typeface="Montserrat"/>
              <a:sym typeface="Montserrat"/>
            </a:endParaRPr>
          </a:p>
        </p:txBody>
      </p:sp>
      <p:sp>
        <p:nvSpPr>
          <p:cNvPr id="828" name="Google Shape;828;p44"/>
          <p:cNvSpPr txBox="1"/>
          <p:nvPr/>
        </p:nvSpPr>
        <p:spPr>
          <a:xfrm>
            <a:off x="445958" y="132738"/>
            <a:ext cx="2231100" cy="849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fr" sz="2700">
                <a:solidFill>
                  <a:srgbClr val="EFEFEF"/>
                </a:solidFill>
                <a:latin typeface="Montserrat"/>
                <a:ea typeface="Montserrat"/>
                <a:cs typeface="Montserrat"/>
                <a:sym typeface="Montserrat"/>
              </a:rPr>
              <a:t>OVERALL</a:t>
            </a:r>
            <a:endParaRPr b="1" sz="2700">
              <a:solidFill>
                <a:srgbClr val="EFEFEF"/>
              </a:solidFill>
              <a:latin typeface="Montserrat"/>
              <a:ea typeface="Montserrat"/>
              <a:cs typeface="Montserrat"/>
              <a:sym typeface="Montserrat"/>
            </a:endParaRPr>
          </a:p>
          <a:p>
            <a:pPr indent="0" lvl="0" marL="0" rtl="0" algn="l">
              <a:lnSpc>
                <a:spcPct val="80000"/>
              </a:lnSpc>
              <a:spcBef>
                <a:spcPts val="0"/>
              </a:spcBef>
              <a:spcAft>
                <a:spcPts val="0"/>
              </a:spcAft>
              <a:buNone/>
            </a:pPr>
            <a:r>
              <a:rPr b="1" lang="fr" sz="2700">
                <a:solidFill>
                  <a:srgbClr val="EFEFEF"/>
                </a:solidFill>
                <a:latin typeface="Montserrat"/>
                <a:ea typeface="Montserrat"/>
                <a:cs typeface="Montserrat"/>
                <a:sym typeface="Montserrat"/>
              </a:rPr>
              <a:t>KPIs</a:t>
            </a:r>
            <a:endParaRPr b="1" sz="2700">
              <a:solidFill>
                <a:srgbClr val="EFEFEF"/>
              </a:solidFill>
              <a:latin typeface="Montserrat"/>
              <a:ea typeface="Montserrat"/>
              <a:cs typeface="Montserrat"/>
              <a:sym typeface="Montserrat"/>
            </a:endParaRPr>
          </a:p>
        </p:txBody>
      </p:sp>
      <p:sp>
        <p:nvSpPr>
          <p:cNvPr id="829" name="Google Shape;829;p44"/>
          <p:cNvSpPr txBox="1"/>
          <p:nvPr/>
        </p:nvSpPr>
        <p:spPr>
          <a:xfrm>
            <a:off x="629038" y="3838288"/>
            <a:ext cx="16179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800">
                <a:solidFill>
                  <a:srgbClr val="494949"/>
                </a:solidFill>
                <a:latin typeface="Montserrat"/>
                <a:ea typeface="Montserrat"/>
                <a:cs typeface="Montserrat"/>
                <a:sym typeface="Montserrat"/>
              </a:rPr>
              <a:t>in Grocery</a:t>
            </a:r>
            <a:endParaRPr sz="800">
              <a:solidFill>
                <a:srgbClr val="494949"/>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494949"/>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fr" sz="1000">
                <a:solidFill>
                  <a:srgbClr val="FFD877"/>
                </a:solidFill>
                <a:latin typeface="Montserrat"/>
                <a:ea typeface="Montserrat"/>
                <a:cs typeface="Montserrat"/>
                <a:sym typeface="Montserrat"/>
              </a:rPr>
              <a:t>+234</a:t>
            </a:r>
            <a:endParaRPr b="1" sz="1000">
              <a:solidFill>
                <a:srgbClr val="FFD877"/>
              </a:solidFill>
              <a:latin typeface="Montserrat"/>
              <a:ea typeface="Montserrat"/>
              <a:cs typeface="Montserrat"/>
              <a:sym typeface="Montserrat"/>
            </a:endParaRPr>
          </a:p>
          <a:p>
            <a:pPr indent="0" lvl="0" marL="0" rtl="0" algn="ctr">
              <a:lnSpc>
                <a:spcPct val="100000"/>
              </a:lnSpc>
              <a:spcBef>
                <a:spcPts val="0"/>
              </a:spcBef>
              <a:spcAft>
                <a:spcPts val="0"/>
              </a:spcAft>
              <a:buNone/>
            </a:pPr>
            <a:r>
              <a:rPr lang="fr" sz="800">
                <a:solidFill>
                  <a:srgbClr val="494949"/>
                </a:solidFill>
                <a:latin typeface="Montserrat"/>
                <a:ea typeface="Montserrat"/>
                <a:cs typeface="Montserrat"/>
                <a:sym typeface="Montserrat"/>
              </a:rPr>
              <a:t>in Natural Extracts</a:t>
            </a:r>
            <a:endParaRPr sz="800">
              <a:solidFill>
                <a:srgbClr val="494949"/>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sz="800">
              <a:solidFill>
                <a:srgbClr val="494949"/>
              </a:solidFill>
              <a:latin typeface="Montserrat"/>
              <a:ea typeface="Montserrat"/>
              <a:cs typeface="Montserrat"/>
              <a:sym typeface="Montserrat"/>
            </a:endParaRPr>
          </a:p>
          <a:p>
            <a:pPr indent="0" lvl="0" marL="0" rtl="0" algn="ctr">
              <a:lnSpc>
                <a:spcPct val="115000"/>
              </a:lnSpc>
              <a:spcBef>
                <a:spcPts val="0"/>
              </a:spcBef>
              <a:spcAft>
                <a:spcPts val="0"/>
              </a:spcAft>
              <a:buNone/>
            </a:pPr>
            <a:r>
              <a:rPr lang="fr" sz="800">
                <a:solidFill>
                  <a:srgbClr val="494949"/>
                </a:solidFill>
                <a:latin typeface="Montserrat"/>
                <a:ea typeface="Montserrat"/>
                <a:cs typeface="Montserrat"/>
                <a:sym typeface="Montserrat"/>
              </a:rPr>
              <a:t> </a:t>
            </a:r>
            <a:endParaRPr sz="800">
              <a:solidFill>
                <a:srgbClr val="494949"/>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494949"/>
              </a:solidFill>
              <a:latin typeface="Montserrat"/>
              <a:ea typeface="Montserrat"/>
              <a:cs typeface="Montserrat"/>
              <a:sym typeface="Montserrat"/>
            </a:endParaRPr>
          </a:p>
        </p:txBody>
      </p:sp>
      <p:sp>
        <p:nvSpPr>
          <p:cNvPr id="830" name="Google Shape;830;p44"/>
          <p:cNvSpPr txBox="1"/>
          <p:nvPr/>
        </p:nvSpPr>
        <p:spPr>
          <a:xfrm>
            <a:off x="598362" y="3627038"/>
            <a:ext cx="1617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0D2D5E"/>
                </a:solidFill>
                <a:latin typeface="Montserrat"/>
                <a:ea typeface="Montserrat"/>
                <a:cs typeface="Montserrat"/>
                <a:sym typeface="Montserrat"/>
              </a:rPr>
              <a:t>category ranks</a:t>
            </a:r>
            <a:endParaRPr b="1" sz="1000">
              <a:solidFill>
                <a:srgbClr val="0D2D5E"/>
              </a:solidFill>
              <a:latin typeface="Montserrat"/>
              <a:ea typeface="Montserrat"/>
              <a:cs typeface="Montserrat"/>
              <a:sym typeface="Montserrat"/>
            </a:endParaRPr>
          </a:p>
        </p:txBody>
      </p:sp>
      <p:sp>
        <p:nvSpPr>
          <p:cNvPr id="831" name="Google Shape;831;p44"/>
          <p:cNvSpPr txBox="1"/>
          <p:nvPr/>
        </p:nvSpPr>
        <p:spPr>
          <a:xfrm>
            <a:off x="629038" y="3177738"/>
            <a:ext cx="158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700">
                <a:solidFill>
                  <a:srgbClr val="FFD877"/>
                </a:solidFill>
                <a:latin typeface="Montserrat"/>
                <a:ea typeface="Montserrat"/>
                <a:cs typeface="Montserrat"/>
                <a:sym typeface="Montserrat"/>
              </a:rPr>
              <a:t>+3648</a:t>
            </a:r>
            <a:endParaRPr b="1" sz="2700">
              <a:solidFill>
                <a:srgbClr val="FFD877"/>
              </a:solidFill>
              <a:latin typeface="Montserrat"/>
              <a:ea typeface="Montserrat"/>
              <a:cs typeface="Montserrat"/>
              <a:sym typeface="Montserrat"/>
            </a:endParaRPr>
          </a:p>
        </p:txBody>
      </p:sp>
      <p:sp>
        <p:nvSpPr>
          <p:cNvPr id="832" name="Google Shape;832;p44"/>
          <p:cNvSpPr txBox="1"/>
          <p:nvPr/>
        </p:nvSpPr>
        <p:spPr>
          <a:xfrm>
            <a:off x="2309488" y="2728538"/>
            <a:ext cx="15660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800">
                <a:solidFill>
                  <a:srgbClr val="494949"/>
                </a:solidFill>
                <a:latin typeface="Montserrat"/>
                <a:ea typeface="Montserrat"/>
                <a:cs typeface="Montserrat"/>
                <a:sym typeface="Montserrat"/>
              </a:rPr>
              <a:t>of listings in the TOP 100</a:t>
            </a:r>
            <a:endParaRPr sz="800">
              <a:solidFill>
                <a:srgbClr val="494949"/>
              </a:solidFill>
              <a:latin typeface="Montserrat"/>
              <a:ea typeface="Montserrat"/>
              <a:cs typeface="Montserrat"/>
              <a:sym typeface="Montserrat"/>
            </a:endParaRPr>
          </a:p>
        </p:txBody>
      </p:sp>
      <p:sp>
        <p:nvSpPr>
          <p:cNvPr id="833" name="Google Shape;833;p44"/>
          <p:cNvSpPr txBox="1"/>
          <p:nvPr/>
        </p:nvSpPr>
        <p:spPr>
          <a:xfrm>
            <a:off x="2278800" y="2529438"/>
            <a:ext cx="1617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0D2D5E"/>
                </a:solidFill>
                <a:latin typeface="Montserrat"/>
                <a:ea typeface="Montserrat"/>
                <a:cs typeface="Montserrat"/>
                <a:sym typeface="Montserrat"/>
              </a:rPr>
              <a:t>presence</a:t>
            </a:r>
            <a:endParaRPr b="1" sz="1000">
              <a:solidFill>
                <a:srgbClr val="0D2D5E"/>
              </a:solidFill>
              <a:latin typeface="Montserrat"/>
              <a:ea typeface="Montserrat"/>
              <a:cs typeface="Montserrat"/>
              <a:sym typeface="Montserrat"/>
            </a:endParaRPr>
          </a:p>
        </p:txBody>
      </p:sp>
      <p:sp>
        <p:nvSpPr>
          <p:cNvPr id="834" name="Google Shape;834;p44"/>
          <p:cNvSpPr txBox="1"/>
          <p:nvPr/>
        </p:nvSpPr>
        <p:spPr>
          <a:xfrm>
            <a:off x="2309475" y="2080138"/>
            <a:ext cx="158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700">
                <a:solidFill>
                  <a:srgbClr val="FFD877"/>
                </a:solidFill>
                <a:latin typeface="Montserrat"/>
                <a:ea typeface="Montserrat"/>
                <a:cs typeface="Montserrat"/>
                <a:sym typeface="Montserrat"/>
              </a:rPr>
              <a:t>100</a:t>
            </a:r>
            <a:r>
              <a:rPr b="1" lang="fr" sz="2700">
                <a:solidFill>
                  <a:srgbClr val="FFD877"/>
                </a:solidFill>
                <a:latin typeface="Montserrat"/>
                <a:ea typeface="Montserrat"/>
                <a:cs typeface="Montserrat"/>
                <a:sym typeface="Montserrat"/>
              </a:rPr>
              <a:t>%</a:t>
            </a:r>
            <a:endParaRPr b="1" sz="2700">
              <a:solidFill>
                <a:srgbClr val="FFD877"/>
              </a:solidFill>
              <a:latin typeface="Montserrat"/>
              <a:ea typeface="Montserrat"/>
              <a:cs typeface="Montserrat"/>
              <a:sym typeface="Montserrat"/>
            </a:endParaRPr>
          </a:p>
        </p:txBody>
      </p:sp>
      <p:sp>
        <p:nvSpPr>
          <p:cNvPr id="835" name="Google Shape;835;p44"/>
          <p:cNvSpPr txBox="1"/>
          <p:nvPr/>
        </p:nvSpPr>
        <p:spPr>
          <a:xfrm>
            <a:off x="2439097" y="3838288"/>
            <a:ext cx="12972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800">
                <a:solidFill>
                  <a:srgbClr val="494949"/>
                </a:solidFill>
                <a:latin typeface="Montserrat"/>
                <a:ea typeface="Montserrat"/>
                <a:cs typeface="Montserrat"/>
                <a:sym typeface="Montserrat"/>
              </a:rPr>
              <a:t>that include brand name Heilala</a:t>
            </a:r>
            <a:endParaRPr sz="800">
              <a:solidFill>
                <a:srgbClr val="494949"/>
              </a:solidFill>
              <a:latin typeface="Montserrat"/>
              <a:ea typeface="Montserrat"/>
              <a:cs typeface="Montserrat"/>
              <a:sym typeface="Montserrat"/>
            </a:endParaRPr>
          </a:p>
        </p:txBody>
      </p:sp>
      <p:sp>
        <p:nvSpPr>
          <p:cNvPr id="836" name="Google Shape;836;p44"/>
          <p:cNvSpPr txBox="1"/>
          <p:nvPr/>
        </p:nvSpPr>
        <p:spPr>
          <a:xfrm>
            <a:off x="2278750" y="3639188"/>
            <a:ext cx="1617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0D2D5E"/>
                </a:solidFill>
                <a:latin typeface="Montserrat"/>
                <a:ea typeface="Montserrat"/>
                <a:cs typeface="Montserrat"/>
                <a:sym typeface="Montserrat"/>
              </a:rPr>
              <a:t>of search queries</a:t>
            </a:r>
            <a:endParaRPr b="1" sz="1000">
              <a:solidFill>
                <a:srgbClr val="0D2D5E"/>
              </a:solidFill>
              <a:latin typeface="Montserrat"/>
              <a:ea typeface="Montserrat"/>
              <a:cs typeface="Montserrat"/>
              <a:sym typeface="Montserrat"/>
            </a:endParaRPr>
          </a:p>
        </p:txBody>
      </p:sp>
      <p:sp>
        <p:nvSpPr>
          <p:cNvPr id="837" name="Google Shape;837;p44"/>
          <p:cNvSpPr txBox="1"/>
          <p:nvPr/>
        </p:nvSpPr>
        <p:spPr>
          <a:xfrm>
            <a:off x="2309425" y="3189888"/>
            <a:ext cx="158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700">
                <a:solidFill>
                  <a:srgbClr val="FFD877"/>
                </a:solidFill>
                <a:latin typeface="Montserrat"/>
                <a:ea typeface="Montserrat"/>
                <a:cs typeface="Montserrat"/>
                <a:sym typeface="Montserrat"/>
              </a:rPr>
              <a:t>+115%</a:t>
            </a:r>
            <a:endParaRPr b="1" sz="2700">
              <a:solidFill>
                <a:srgbClr val="FFD877"/>
              </a:solidFill>
              <a:latin typeface="Montserrat"/>
              <a:ea typeface="Montserrat"/>
              <a:cs typeface="Montserrat"/>
              <a:sym typeface="Montserrat"/>
            </a:endParaRPr>
          </a:p>
        </p:txBody>
      </p:sp>
      <p:pic>
        <p:nvPicPr>
          <p:cNvPr id="838" name="Google Shape;838;p44"/>
          <p:cNvPicPr preferRelativeResize="0"/>
          <p:nvPr/>
        </p:nvPicPr>
        <p:blipFill>
          <a:blip r:embed="rId3">
            <a:alphaModFix/>
          </a:blip>
          <a:stretch>
            <a:fillRect/>
          </a:stretch>
        </p:blipFill>
        <p:spPr>
          <a:xfrm>
            <a:off x="6562000" y="219000"/>
            <a:ext cx="1131275" cy="383925"/>
          </a:xfrm>
          <a:prstGeom prst="rect">
            <a:avLst/>
          </a:prstGeom>
          <a:noFill/>
          <a:ln>
            <a:noFill/>
          </a:ln>
        </p:spPr>
      </p:pic>
      <p:sp>
        <p:nvSpPr>
          <p:cNvPr id="839" name="Google Shape;839;p44"/>
          <p:cNvSpPr txBox="1"/>
          <p:nvPr>
            <p:ph idx="4294967295" type="title"/>
          </p:nvPr>
        </p:nvSpPr>
        <p:spPr>
          <a:xfrm>
            <a:off x="7391925" y="87725"/>
            <a:ext cx="721800" cy="6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fr" sz="1100">
                <a:solidFill>
                  <a:schemeClr val="dk2"/>
                </a:solidFill>
              </a:rPr>
              <a:t>x</a:t>
            </a:r>
            <a:endParaRPr b="0" sz="1100">
              <a:solidFill>
                <a:schemeClr val="dk2"/>
              </a:solidFill>
            </a:endParaRPr>
          </a:p>
        </p:txBody>
      </p:sp>
      <p:sp>
        <p:nvSpPr>
          <p:cNvPr id="840" name="Google Shape;840;p44"/>
          <p:cNvSpPr txBox="1"/>
          <p:nvPr/>
        </p:nvSpPr>
        <p:spPr>
          <a:xfrm>
            <a:off x="644425" y="2719200"/>
            <a:ext cx="16179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800">
                <a:solidFill>
                  <a:srgbClr val="494949"/>
                </a:solidFill>
                <a:latin typeface="Montserrat"/>
                <a:ea typeface="Montserrat"/>
                <a:cs typeface="Montserrat"/>
                <a:sym typeface="Montserrat"/>
              </a:rPr>
              <a:t>over entire catalog</a:t>
            </a:r>
            <a:endParaRPr sz="800">
              <a:solidFill>
                <a:srgbClr val="494949"/>
              </a:solidFill>
              <a:latin typeface="Montserrat"/>
              <a:ea typeface="Montserrat"/>
              <a:cs typeface="Montserrat"/>
              <a:sym typeface="Montserrat"/>
            </a:endParaRPr>
          </a:p>
        </p:txBody>
      </p:sp>
      <p:sp>
        <p:nvSpPr>
          <p:cNvPr id="841" name="Google Shape;841;p44"/>
          <p:cNvSpPr txBox="1"/>
          <p:nvPr/>
        </p:nvSpPr>
        <p:spPr>
          <a:xfrm>
            <a:off x="613687" y="2545538"/>
            <a:ext cx="1617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0D2D5E"/>
                </a:solidFill>
                <a:latin typeface="Montserrat"/>
                <a:ea typeface="Montserrat"/>
                <a:cs typeface="Montserrat"/>
                <a:sym typeface="Montserrat"/>
              </a:rPr>
              <a:t>in conversion</a:t>
            </a:r>
            <a:endParaRPr b="1" sz="1000">
              <a:solidFill>
                <a:srgbClr val="0D2D5E"/>
              </a:solidFill>
              <a:latin typeface="Montserrat"/>
              <a:ea typeface="Montserrat"/>
              <a:cs typeface="Montserrat"/>
              <a:sym typeface="Montserrat"/>
            </a:endParaRPr>
          </a:p>
        </p:txBody>
      </p:sp>
      <p:sp>
        <p:nvSpPr>
          <p:cNvPr id="842" name="Google Shape;842;p44"/>
          <p:cNvSpPr txBox="1"/>
          <p:nvPr/>
        </p:nvSpPr>
        <p:spPr>
          <a:xfrm>
            <a:off x="644363" y="2096238"/>
            <a:ext cx="158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700">
                <a:solidFill>
                  <a:srgbClr val="FFD877"/>
                </a:solidFill>
                <a:latin typeface="Montserrat"/>
                <a:ea typeface="Montserrat"/>
                <a:cs typeface="Montserrat"/>
                <a:sym typeface="Montserrat"/>
              </a:rPr>
              <a:t>+3pts</a:t>
            </a:r>
            <a:endParaRPr b="1" sz="2700">
              <a:solidFill>
                <a:srgbClr val="FFD877"/>
              </a:solidFill>
              <a:latin typeface="Montserrat"/>
              <a:ea typeface="Montserrat"/>
              <a:cs typeface="Montserrat"/>
              <a:sym typeface="Montserrat"/>
            </a:endParaRPr>
          </a:p>
        </p:txBody>
      </p:sp>
      <p:sp>
        <p:nvSpPr>
          <p:cNvPr id="843" name="Google Shape;843;p44"/>
          <p:cNvSpPr/>
          <p:nvPr/>
        </p:nvSpPr>
        <p:spPr>
          <a:xfrm>
            <a:off x="4435125" y="954750"/>
            <a:ext cx="3946200" cy="3512100"/>
          </a:xfrm>
          <a:prstGeom prst="roundRect">
            <a:avLst>
              <a:gd fmla="val 2217" name="adj"/>
            </a:avLst>
          </a:prstGeom>
          <a:solidFill>
            <a:srgbClr val="FFFFFF"/>
          </a:solidFill>
          <a:ln>
            <a:noFill/>
          </a:ln>
          <a:effectLst>
            <a:outerShdw blurRad="214313" rotWithShape="0" algn="bl" dir="5400000" dist="952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4" name="Google Shape;844;p44"/>
          <p:cNvPicPr preferRelativeResize="0"/>
          <p:nvPr/>
        </p:nvPicPr>
        <p:blipFill rotWithShape="1">
          <a:blip r:embed="rId4">
            <a:alphaModFix/>
          </a:blip>
          <a:srcRect b="0" l="0" r="0" t="0"/>
          <a:stretch/>
        </p:blipFill>
        <p:spPr>
          <a:xfrm>
            <a:off x="4606576" y="970900"/>
            <a:ext cx="3603300" cy="3487989"/>
          </a:xfrm>
          <a:prstGeom prst="rect">
            <a:avLst/>
          </a:prstGeom>
          <a:noFill/>
          <a:ln>
            <a:noFill/>
          </a:ln>
        </p:spPr>
      </p:pic>
      <p:pic>
        <p:nvPicPr>
          <p:cNvPr id="845" name="Google Shape;845;p44"/>
          <p:cNvPicPr preferRelativeResize="0"/>
          <p:nvPr/>
        </p:nvPicPr>
        <p:blipFill rotWithShape="1">
          <a:blip r:embed="rId5">
            <a:alphaModFix/>
          </a:blip>
          <a:srcRect b="8288" l="41284" r="38700" t="81433"/>
          <a:stretch/>
        </p:blipFill>
        <p:spPr>
          <a:xfrm rot="-2087434">
            <a:off x="3857115" y="1636173"/>
            <a:ext cx="1319010" cy="4704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45"/>
          <p:cNvSpPr/>
          <p:nvPr/>
        </p:nvSpPr>
        <p:spPr>
          <a:xfrm>
            <a:off x="4467025" y="954750"/>
            <a:ext cx="3946200" cy="3512100"/>
          </a:xfrm>
          <a:prstGeom prst="roundRect">
            <a:avLst>
              <a:gd fmla="val 2217" name="adj"/>
            </a:avLst>
          </a:prstGeom>
          <a:solidFill>
            <a:srgbClr val="FFFFFF"/>
          </a:solidFill>
          <a:ln>
            <a:noFill/>
          </a:ln>
          <a:effectLst>
            <a:outerShdw blurRad="214313" rotWithShape="0" algn="bl" dir="5400000" dist="952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1" name="Google Shape;851;p45"/>
          <p:cNvPicPr preferRelativeResize="0"/>
          <p:nvPr/>
        </p:nvPicPr>
        <p:blipFill>
          <a:blip r:embed="rId3">
            <a:alphaModFix/>
          </a:blip>
          <a:stretch>
            <a:fillRect/>
          </a:stretch>
        </p:blipFill>
        <p:spPr>
          <a:xfrm>
            <a:off x="4816925" y="1318914"/>
            <a:ext cx="3246399" cy="2783774"/>
          </a:xfrm>
          <a:prstGeom prst="rect">
            <a:avLst/>
          </a:prstGeom>
          <a:noFill/>
          <a:ln>
            <a:noFill/>
          </a:ln>
        </p:spPr>
      </p:pic>
      <p:sp>
        <p:nvSpPr>
          <p:cNvPr id="852" name="Google Shape;852;p45"/>
          <p:cNvSpPr/>
          <p:nvPr/>
        </p:nvSpPr>
        <p:spPr>
          <a:xfrm>
            <a:off x="6252625" y="1805938"/>
            <a:ext cx="375000" cy="3750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5"/>
          <p:cNvSpPr/>
          <p:nvPr/>
        </p:nvSpPr>
        <p:spPr>
          <a:xfrm>
            <a:off x="6996900" y="1888988"/>
            <a:ext cx="473400" cy="473400"/>
          </a:xfrm>
          <a:prstGeom prst="ellipse">
            <a:avLst/>
          </a:prstGeom>
          <a:solidFill>
            <a:srgbClr val="003366"/>
          </a:solidFill>
          <a:ln cap="flat" cmpd="sng" w="9525">
            <a:solidFill>
              <a:srgbClr val="0033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5"/>
          <p:cNvSpPr/>
          <p:nvPr/>
        </p:nvSpPr>
        <p:spPr>
          <a:xfrm>
            <a:off x="5398700" y="2217288"/>
            <a:ext cx="473400" cy="473400"/>
          </a:xfrm>
          <a:prstGeom prst="ellipse">
            <a:avLst/>
          </a:prstGeom>
          <a:solidFill>
            <a:srgbClr val="003366"/>
          </a:solidFill>
          <a:ln cap="flat" cmpd="sng" w="9525">
            <a:solidFill>
              <a:srgbClr val="0033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5"/>
          <p:cNvSpPr/>
          <p:nvPr/>
        </p:nvSpPr>
        <p:spPr>
          <a:xfrm>
            <a:off x="5326025" y="1588988"/>
            <a:ext cx="300000" cy="3000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5"/>
          <p:cNvSpPr txBox="1"/>
          <p:nvPr/>
        </p:nvSpPr>
        <p:spPr>
          <a:xfrm rot="-841508">
            <a:off x="5447915" y="2248254"/>
            <a:ext cx="375081" cy="4112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fr" sz="2500">
                <a:solidFill>
                  <a:srgbClr val="FFFFFF"/>
                </a:solidFill>
                <a:latin typeface="Montserrat ExtraBold"/>
                <a:ea typeface="Montserrat ExtraBold"/>
                <a:cs typeface="Montserrat ExtraBold"/>
                <a:sym typeface="Montserrat ExtraBold"/>
              </a:rPr>
              <a:t>?</a:t>
            </a:r>
            <a:endParaRPr b="0" i="0" sz="2500" u="none" cap="none" strike="noStrike">
              <a:solidFill>
                <a:srgbClr val="FFFFFF"/>
              </a:solidFill>
              <a:latin typeface="Montserrat ExtraBold"/>
              <a:ea typeface="Montserrat ExtraBold"/>
              <a:cs typeface="Montserrat ExtraBold"/>
              <a:sym typeface="Montserrat ExtraBold"/>
            </a:endParaRPr>
          </a:p>
        </p:txBody>
      </p:sp>
      <p:sp>
        <p:nvSpPr>
          <p:cNvPr id="857" name="Google Shape;857;p45"/>
          <p:cNvSpPr txBox="1"/>
          <p:nvPr/>
        </p:nvSpPr>
        <p:spPr>
          <a:xfrm rot="1639393">
            <a:off x="7046028" y="1920065"/>
            <a:ext cx="375156" cy="41124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fr" sz="2500">
                <a:solidFill>
                  <a:srgbClr val="FFFFFF"/>
                </a:solidFill>
                <a:latin typeface="Montserrat ExtraBold"/>
                <a:ea typeface="Montserrat ExtraBold"/>
                <a:cs typeface="Montserrat ExtraBold"/>
                <a:sym typeface="Montserrat ExtraBold"/>
              </a:rPr>
              <a:t>?</a:t>
            </a:r>
            <a:endParaRPr b="0" i="0" sz="2500" u="none" cap="none" strike="noStrike">
              <a:solidFill>
                <a:srgbClr val="FFFFFF"/>
              </a:solidFill>
              <a:latin typeface="Montserrat ExtraBold"/>
              <a:ea typeface="Montserrat ExtraBold"/>
              <a:cs typeface="Montserrat ExtraBold"/>
              <a:sym typeface="Montserrat ExtraBold"/>
            </a:endParaRPr>
          </a:p>
        </p:txBody>
      </p:sp>
      <p:sp>
        <p:nvSpPr>
          <p:cNvPr id="858" name="Google Shape;858;p45"/>
          <p:cNvSpPr txBox="1"/>
          <p:nvPr/>
        </p:nvSpPr>
        <p:spPr>
          <a:xfrm rot="-841508">
            <a:off x="5321840" y="1533354"/>
            <a:ext cx="375081" cy="4112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fr" sz="1800">
                <a:solidFill>
                  <a:srgbClr val="FFFFFF"/>
                </a:solidFill>
                <a:latin typeface="Montserrat ExtraBold"/>
                <a:ea typeface="Montserrat ExtraBold"/>
                <a:cs typeface="Montserrat ExtraBold"/>
                <a:sym typeface="Montserrat ExtraBold"/>
              </a:rPr>
              <a:t>?</a:t>
            </a:r>
            <a:endParaRPr b="0" i="0" sz="1800" u="none" cap="none" strike="noStrike">
              <a:solidFill>
                <a:srgbClr val="FFFFFF"/>
              </a:solidFill>
              <a:latin typeface="Montserrat ExtraBold"/>
              <a:ea typeface="Montserrat ExtraBold"/>
              <a:cs typeface="Montserrat ExtraBold"/>
              <a:sym typeface="Montserrat ExtraBold"/>
            </a:endParaRPr>
          </a:p>
        </p:txBody>
      </p:sp>
      <p:sp>
        <p:nvSpPr>
          <p:cNvPr id="859" name="Google Shape;859;p45"/>
          <p:cNvSpPr txBox="1"/>
          <p:nvPr/>
        </p:nvSpPr>
        <p:spPr>
          <a:xfrm rot="289015">
            <a:off x="6252566" y="1787832"/>
            <a:ext cx="375125" cy="41122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fr" sz="2200">
                <a:solidFill>
                  <a:srgbClr val="FFFFFF"/>
                </a:solidFill>
                <a:latin typeface="Montserrat ExtraBold"/>
                <a:ea typeface="Montserrat ExtraBold"/>
                <a:cs typeface="Montserrat ExtraBold"/>
                <a:sym typeface="Montserrat ExtraBold"/>
              </a:rPr>
              <a:t>?</a:t>
            </a:r>
            <a:endParaRPr b="0" i="0" sz="2200" u="none" cap="none" strike="noStrike">
              <a:solidFill>
                <a:srgbClr val="FFFFFF"/>
              </a:solidFill>
              <a:latin typeface="Montserrat ExtraBold"/>
              <a:ea typeface="Montserrat ExtraBold"/>
              <a:cs typeface="Montserrat ExtraBold"/>
              <a:sym typeface="Montserrat ExtraBold"/>
            </a:endParaRPr>
          </a:p>
        </p:txBody>
      </p:sp>
      <p:sp>
        <p:nvSpPr>
          <p:cNvPr id="860" name="Google Shape;860;p45"/>
          <p:cNvSpPr txBox="1"/>
          <p:nvPr/>
        </p:nvSpPr>
        <p:spPr>
          <a:xfrm>
            <a:off x="649950" y="954750"/>
            <a:ext cx="264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fr" sz="1200">
                <a:solidFill>
                  <a:schemeClr val="dk1"/>
                </a:solidFill>
                <a:highlight>
                  <a:schemeClr val="lt1"/>
                </a:highlight>
                <a:latin typeface="Montserrat"/>
                <a:ea typeface="Montserrat"/>
                <a:cs typeface="Montserrat"/>
                <a:sym typeface="Montserrat"/>
              </a:rPr>
              <a:t>Q&amp;As</a:t>
            </a:r>
            <a:endParaRPr b="1" i="0" sz="1200" u="none" cap="none" strike="noStrike">
              <a:solidFill>
                <a:schemeClr val="dk1"/>
              </a:solidFill>
              <a:highlight>
                <a:schemeClr val="lt1"/>
              </a:highlight>
              <a:latin typeface="Montserrat"/>
              <a:ea typeface="Montserrat"/>
              <a:cs typeface="Montserrat"/>
              <a:sym typeface="Montserrat"/>
            </a:endParaRPr>
          </a:p>
        </p:txBody>
      </p:sp>
      <p:sp>
        <p:nvSpPr>
          <p:cNvPr id="861" name="Google Shape;861;p45"/>
          <p:cNvSpPr txBox="1"/>
          <p:nvPr/>
        </p:nvSpPr>
        <p:spPr>
          <a:xfrm>
            <a:off x="649950" y="1474700"/>
            <a:ext cx="3664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accent1"/>
              </a:buClr>
              <a:buSzPts val="1100"/>
              <a:buFont typeface="Arial"/>
              <a:buNone/>
            </a:pPr>
            <a:r>
              <a:rPr b="1" lang="fr" sz="2700">
                <a:solidFill>
                  <a:schemeClr val="dk1"/>
                </a:solidFill>
                <a:latin typeface="Montserrat"/>
                <a:ea typeface="Montserrat"/>
                <a:cs typeface="Montserrat"/>
                <a:sym typeface="Montserrat"/>
              </a:rPr>
              <a:t>It’s your turn</a:t>
            </a:r>
            <a:endParaRPr b="1" i="0" sz="2700" u="none" cap="none" strike="noStrike">
              <a:solidFill>
                <a:schemeClr val="dk1"/>
              </a:solidFill>
              <a:latin typeface="Montserrat"/>
              <a:ea typeface="Montserrat"/>
              <a:cs typeface="Montserrat"/>
              <a:sym typeface="Montserrat"/>
            </a:endParaRPr>
          </a:p>
        </p:txBody>
      </p:sp>
      <p:cxnSp>
        <p:nvCxnSpPr>
          <p:cNvPr id="862" name="Google Shape;862;p45"/>
          <p:cNvCxnSpPr/>
          <p:nvPr/>
        </p:nvCxnSpPr>
        <p:spPr>
          <a:xfrm>
            <a:off x="764100" y="2608450"/>
            <a:ext cx="509400" cy="0"/>
          </a:xfrm>
          <a:prstGeom prst="straightConnector1">
            <a:avLst/>
          </a:prstGeom>
          <a:noFill/>
          <a:ln cap="flat" cmpd="sng" w="19050">
            <a:solidFill>
              <a:schemeClr val="lt1"/>
            </a:solidFill>
            <a:prstDash val="solid"/>
            <a:round/>
            <a:headEnd len="sm" w="sm" type="none"/>
            <a:tailEnd len="sm" w="sm" type="none"/>
          </a:ln>
        </p:spPr>
      </p:cxnSp>
      <p:sp>
        <p:nvSpPr>
          <p:cNvPr id="863" name="Google Shape;863;p45"/>
          <p:cNvSpPr txBox="1"/>
          <p:nvPr/>
        </p:nvSpPr>
        <p:spPr>
          <a:xfrm>
            <a:off x="1273500" y="2902400"/>
            <a:ext cx="245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accent1"/>
              </a:buClr>
              <a:buSzPts val="1100"/>
              <a:buFont typeface="Arial"/>
              <a:buNone/>
            </a:pPr>
            <a:r>
              <a:rPr lang="fr" sz="1200">
                <a:solidFill>
                  <a:schemeClr val="dk2"/>
                </a:solidFill>
                <a:latin typeface="Montserrat"/>
                <a:ea typeface="Montserrat"/>
                <a:cs typeface="Montserrat"/>
                <a:sym typeface="Montserrat"/>
              </a:rPr>
              <a:t>Happy to answer your questions!</a:t>
            </a:r>
            <a:endParaRPr sz="1200">
              <a:solidFill>
                <a:srgbClr val="494949"/>
              </a:solidFill>
              <a:latin typeface="Montserrat"/>
              <a:ea typeface="Montserrat"/>
              <a:cs typeface="Montserrat"/>
              <a:sym typeface="Montserrat"/>
            </a:endParaRPr>
          </a:p>
        </p:txBody>
      </p:sp>
      <p:pic>
        <p:nvPicPr>
          <p:cNvPr id="864" name="Google Shape;864;p45"/>
          <p:cNvPicPr preferRelativeResize="0"/>
          <p:nvPr/>
        </p:nvPicPr>
        <p:blipFill rotWithShape="1">
          <a:blip r:embed="rId4">
            <a:alphaModFix/>
          </a:blip>
          <a:srcRect b="0" l="89" r="79" t="0"/>
          <a:stretch/>
        </p:blipFill>
        <p:spPr>
          <a:xfrm>
            <a:off x="757800" y="2918012"/>
            <a:ext cx="522000" cy="5229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46"/>
          <p:cNvSpPr txBox="1"/>
          <p:nvPr>
            <p:ph type="title"/>
          </p:nvPr>
        </p:nvSpPr>
        <p:spPr>
          <a:xfrm>
            <a:off x="911275" y="2138425"/>
            <a:ext cx="3556500" cy="25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rgbClr val="494949"/>
                </a:solidFill>
              </a:rPr>
              <a:t>arnaud.dura</a:t>
            </a:r>
            <a:r>
              <a:rPr lang="fr">
                <a:solidFill>
                  <a:srgbClr val="494949"/>
                </a:solidFill>
              </a:rPr>
              <a:t>@bizon.solutions</a:t>
            </a:r>
            <a:endParaRPr/>
          </a:p>
        </p:txBody>
      </p:sp>
      <p:sp>
        <p:nvSpPr>
          <p:cNvPr id="870" name="Google Shape;870;p46"/>
          <p:cNvSpPr txBox="1"/>
          <p:nvPr>
            <p:ph idx="2" type="title"/>
          </p:nvPr>
        </p:nvSpPr>
        <p:spPr>
          <a:xfrm>
            <a:off x="911275" y="2650435"/>
            <a:ext cx="2565300" cy="25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accent1"/>
              </a:buClr>
              <a:buSzPct val="91666"/>
              <a:buFont typeface="Arial"/>
              <a:buNone/>
            </a:pPr>
            <a:r>
              <a:rPr lang="fr"/>
              <a:t>+33 1 76 42 07 70</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5"/>
          <p:cNvSpPr txBox="1"/>
          <p:nvPr/>
        </p:nvSpPr>
        <p:spPr>
          <a:xfrm>
            <a:off x="649950" y="954750"/>
            <a:ext cx="264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fr" sz="1200" u="none" cap="none" strike="noStrike">
                <a:solidFill>
                  <a:schemeClr val="dk1"/>
                </a:solidFill>
                <a:highlight>
                  <a:schemeClr val="lt1"/>
                </a:highlight>
                <a:latin typeface="Montserrat"/>
                <a:ea typeface="Montserrat"/>
                <a:cs typeface="Montserrat"/>
                <a:sym typeface="Montserrat"/>
              </a:rPr>
              <a:t>INTRO</a:t>
            </a:r>
            <a:endParaRPr b="1" i="0" sz="1200" u="none" cap="none" strike="noStrike">
              <a:solidFill>
                <a:schemeClr val="dk1"/>
              </a:solidFill>
              <a:highlight>
                <a:schemeClr val="lt1"/>
              </a:highlight>
              <a:latin typeface="Montserrat"/>
              <a:ea typeface="Montserrat"/>
              <a:cs typeface="Montserrat"/>
              <a:sym typeface="Montserrat"/>
            </a:endParaRPr>
          </a:p>
        </p:txBody>
      </p:sp>
      <p:sp>
        <p:nvSpPr>
          <p:cNvPr id="435" name="Google Shape;435;p25"/>
          <p:cNvSpPr txBox="1"/>
          <p:nvPr/>
        </p:nvSpPr>
        <p:spPr>
          <a:xfrm>
            <a:off x="649950" y="1474700"/>
            <a:ext cx="36642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fr" sz="2700">
                <a:solidFill>
                  <a:schemeClr val="dk1"/>
                </a:solidFill>
                <a:latin typeface="Montserrat"/>
                <a:ea typeface="Montserrat"/>
                <a:cs typeface="Montserrat"/>
                <a:sym typeface="Montserrat"/>
              </a:rPr>
              <a:t>E</a:t>
            </a:r>
            <a:r>
              <a:rPr b="1" i="0" lang="fr" sz="2700" u="none" cap="none" strike="noStrike">
                <a:solidFill>
                  <a:schemeClr val="dk1"/>
                </a:solidFill>
                <a:latin typeface="Montserrat"/>
                <a:ea typeface="Montserrat"/>
                <a:cs typeface="Montserrat"/>
                <a:sym typeface="Montserrat"/>
              </a:rPr>
              <a:t>-commerce</a:t>
            </a:r>
            <a:endParaRPr b="1" i="0" sz="27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700"/>
              <a:buFont typeface="Arial"/>
              <a:buNone/>
            </a:pPr>
            <a:r>
              <a:rPr b="1" i="0" lang="fr" sz="2700" u="none" cap="none" strike="noStrike">
                <a:solidFill>
                  <a:schemeClr val="dk1"/>
                </a:solidFill>
                <a:latin typeface="Montserrat"/>
                <a:ea typeface="Montserrat"/>
                <a:cs typeface="Montserrat"/>
                <a:sym typeface="Montserrat"/>
              </a:rPr>
              <a:t>&amp; Amazon </a:t>
            </a:r>
            <a:endParaRPr b="1" i="0" sz="2700" u="none" cap="none" strike="noStrike">
              <a:solidFill>
                <a:schemeClr val="dk1"/>
              </a:solidFill>
              <a:latin typeface="Montserrat"/>
              <a:ea typeface="Montserrat"/>
              <a:cs typeface="Montserrat"/>
              <a:sym typeface="Montserrat"/>
            </a:endParaRPr>
          </a:p>
        </p:txBody>
      </p:sp>
      <p:sp>
        <p:nvSpPr>
          <p:cNvPr id="436" name="Google Shape;436;p25"/>
          <p:cNvSpPr/>
          <p:nvPr/>
        </p:nvSpPr>
        <p:spPr>
          <a:xfrm>
            <a:off x="4467025" y="954750"/>
            <a:ext cx="3946200" cy="3512100"/>
          </a:xfrm>
          <a:prstGeom prst="roundRect">
            <a:avLst>
              <a:gd fmla="val 2217" name="adj"/>
            </a:avLst>
          </a:prstGeom>
          <a:solidFill>
            <a:srgbClr val="FFFFFF"/>
          </a:solidFill>
          <a:ln>
            <a:noFill/>
          </a:ln>
          <a:effectLst>
            <a:outerShdw blurRad="214313" rotWithShape="0" algn="bl" dir="5400000" dist="9525">
              <a:srgbClr val="000000">
                <a:alpha val="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7" name="Google Shape;437;p25"/>
          <p:cNvCxnSpPr/>
          <p:nvPr/>
        </p:nvCxnSpPr>
        <p:spPr>
          <a:xfrm>
            <a:off x="764100" y="2608450"/>
            <a:ext cx="509400" cy="0"/>
          </a:xfrm>
          <a:prstGeom prst="straightConnector1">
            <a:avLst/>
          </a:prstGeom>
          <a:noFill/>
          <a:ln cap="flat" cmpd="sng" w="19050">
            <a:solidFill>
              <a:schemeClr val="lt1"/>
            </a:solidFill>
            <a:prstDash val="solid"/>
            <a:round/>
            <a:headEnd len="sm" w="sm" type="none"/>
            <a:tailEnd len="sm" w="sm" type="none"/>
          </a:ln>
        </p:spPr>
      </p:cxnSp>
      <p:pic>
        <p:nvPicPr>
          <p:cNvPr id="438" name="Google Shape;438;p25"/>
          <p:cNvPicPr preferRelativeResize="0"/>
          <p:nvPr/>
        </p:nvPicPr>
        <p:blipFill rotWithShape="1">
          <a:blip r:embed="rId3">
            <a:alphaModFix amt="79000"/>
          </a:blip>
          <a:srcRect b="0" l="24265" r="0" t="0"/>
          <a:stretch/>
        </p:blipFill>
        <p:spPr>
          <a:xfrm>
            <a:off x="4610675" y="1104375"/>
            <a:ext cx="3664102" cy="3229227"/>
          </a:xfrm>
          <a:prstGeom prst="rect">
            <a:avLst/>
          </a:prstGeom>
          <a:noFill/>
          <a:ln>
            <a:noFill/>
          </a:ln>
        </p:spPr>
      </p:pic>
      <p:sp>
        <p:nvSpPr>
          <p:cNvPr id="439" name="Google Shape;439;p25"/>
          <p:cNvSpPr txBox="1"/>
          <p:nvPr/>
        </p:nvSpPr>
        <p:spPr>
          <a:xfrm>
            <a:off x="649950" y="2902400"/>
            <a:ext cx="3081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rgbClr val="494949"/>
                </a:solidFill>
                <a:latin typeface="Montserrat"/>
                <a:ea typeface="Montserrat"/>
                <a:cs typeface="Montserrat"/>
                <a:sym typeface="Montserrat"/>
              </a:rPr>
              <a:t>Consumer behaviours are shifting all around the globe. As the leader in the e-commerce industry and with a presence in 19 markets, Amazon represents a great doorway to the world.</a:t>
            </a:r>
            <a:endParaRPr sz="1200">
              <a:solidFill>
                <a:srgbClr val="494949"/>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6"/>
          <p:cNvSpPr txBox="1"/>
          <p:nvPr>
            <p:ph type="title"/>
          </p:nvPr>
        </p:nvSpPr>
        <p:spPr>
          <a:xfrm>
            <a:off x="290650" y="190925"/>
            <a:ext cx="3270300" cy="440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rPr lang="fr"/>
              <a:t>AMAZON KEY FIGURES</a:t>
            </a:r>
            <a:r>
              <a:rPr lang="fr"/>
              <a:t> </a:t>
            </a:r>
            <a:endParaRPr/>
          </a:p>
        </p:txBody>
      </p:sp>
      <p:sp>
        <p:nvSpPr>
          <p:cNvPr id="445" name="Google Shape;445;p26"/>
          <p:cNvSpPr/>
          <p:nvPr/>
        </p:nvSpPr>
        <p:spPr>
          <a:xfrm>
            <a:off x="3291725" y="1418375"/>
            <a:ext cx="2507700" cy="25215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446" name="Google Shape;446;p26"/>
          <p:cNvSpPr/>
          <p:nvPr/>
        </p:nvSpPr>
        <p:spPr>
          <a:xfrm>
            <a:off x="504088" y="1418375"/>
            <a:ext cx="2507700" cy="25215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447" name="Google Shape;447;p26"/>
          <p:cNvSpPr txBox="1"/>
          <p:nvPr/>
        </p:nvSpPr>
        <p:spPr>
          <a:xfrm>
            <a:off x="723288" y="2712250"/>
            <a:ext cx="20121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1200"/>
              </a:spcBef>
              <a:spcAft>
                <a:spcPts val="1200"/>
              </a:spcAft>
              <a:buClr>
                <a:srgbClr val="000000"/>
              </a:buClr>
              <a:buSzPts val="1100"/>
              <a:buFont typeface="Arial"/>
              <a:buNone/>
            </a:pPr>
            <a:r>
              <a:rPr lang="fr" sz="1000">
                <a:solidFill>
                  <a:schemeClr val="dk2"/>
                </a:solidFill>
                <a:latin typeface="Montserrat"/>
                <a:ea typeface="Montserrat"/>
                <a:cs typeface="Montserrat"/>
                <a:sym typeface="Montserrat"/>
              </a:rPr>
              <a:t>66% of product searches worldwide in 2022 will start on Amazon</a:t>
            </a:r>
            <a:endParaRPr b="0" i="0" sz="1000" u="none" cap="none" strike="noStrike">
              <a:solidFill>
                <a:schemeClr val="dk2"/>
              </a:solidFill>
              <a:latin typeface="Montserrat"/>
              <a:ea typeface="Montserrat"/>
              <a:cs typeface="Montserrat"/>
              <a:sym typeface="Montserrat"/>
            </a:endParaRPr>
          </a:p>
        </p:txBody>
      </p:sp>
      <p:sp>
        <p:nvSpPr>
          <p:cNvPr id="448" name="Google Shape;448;p26"/>
          <p:cNvSpPr txBox="1"/>
          <p:nvPr/>
        </p:nvSpPr>
        <p:spPr>
          <a:xfrm>
            <a:off x="649950" y="4726500"/>
            <a:ext cx="8173800" cy="261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500"/>
              <a:buFont typeface="Arial"/>
              <a:buNone/>
            </a:pPr>
            <a:r>
              <a:rPr b="0" i="0" lang="fr" sz="500" u="none" cap="none" strike="noStrike">
                <a:solidFill>
                  <a:srgbClr val="494949"/>
                </a:solidFill>
                <a:latin typeface="Montserrat"/>
                <a:ea typeface="Montserrat"/>
                <a:cs typeface="Montserrat"/>
                <a:sym typeface="Montserrat"/>
              </a:rPr>
              <a:t>Source: </a:t>
            </a:r>
            <a:r>
              <a:rPr b="0" i="0" lang="fr" sz="500" u="none" cap="none" strike="noStrike">
                <a:solidFill>
                  <a:schemeClr val="dk2"/>
                </a:solidFill>
                <a:latin typeface="Montserrat"/>
                <a:ea typeface="Montserrat"/>
                <a:cs typeface="Montserrat"/>
                <a:sym typeface="Montserrat"/>
              </a:rPr>
              <a:t>Wundermann, Feedvisor, </a:t>
            </a:r>
            <a:r>
              <a:rPr b="0" i="0" lang="fr" sz="500" u="none" cap="none" strike="noStrike">
                <a:solidFill>
                  <a:srgbClr val="494949"/>
                </a:solidFill>
                <a:latin typeface="Montserrat"/>
                <a:ea typeface="Montserrat"/>
                <a:cs typeface="Montserrat"/>
                <a:sym typeface="Montserrat"/>
              </a:rPr>
              <a:t>Synadiet</a:t>
            </a:r>
            <a:endParaRPr b="0" i="0" sz="600" u="none" cap="none" strike="noStrike">
              <a:solidFill>
                <a:srgbClr val="494949"/>
              </a:solidFill>
              <a:latin typeface="Montserrat"/>
              <a:ea typeface="Montserrat"/>
              <a:cs typeface="Montserrat"/>
              <a:sym typeface="Montserrat"/>
            </a:endParaRPr>
          </a:p>
        </p:txBody>
      </p:sp>
      <p:sp>
        <p:nvSpPr>
          <p:cNvPr id="449" name="Google Shape;449;p26"/>
          <p:cNvSpPr/>
          <p:nvPr/>
        </p:nvSpPr>
        <p:spPr>
          <a:xfrm>
            <a:off x="784018" y="1834375"/>
            <a:ext cx="2023500" cy="494100"/>
          </a:xfrm>
          <a:prstGeom prst="roundRect">
            <a:avLst>
              <a:gd fmla="val 50000" name="adj"/>
            </a:avLst>
          </a:prstGeom>
          <a:solidFill>
            <a:srgbClr val="FFFFFF"/>
          </a:solidFill>
          <a:ln>
            <a:noFill/>
          </a:ln>
          <a:effectLst>
            <a:outerShdw blurRad="142875" rotWithShape="0" algn="bl" dir="5400000" dist="19050">
              <a:srgbClr val="000000">
                <a:alpha val="1098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0" name="Google Shape;450;p26"/>
          <p:cNvGrpSpPr/>
          <p:nvPr/>
        </p:nvGrpSpPr>
        <p:grpSpPr>
          <a:xfrm>
            <a:off x="708397" y="1758365"/>
            <a:ext cx="1373064" cy="646056"/>
            <a:chOff x="276034" y="2163988"/>
            <a:chExt cx="2385863" cy="1122600"/>
          </a:xfrm>
        </p:grpSpPr>
        <p:sp>
          <p:nvSpPr>
            <p:cNvPr id="451" name="Google Shape;451;p26"/>
            <p:cNvSpPr/>
            <p:nvPr/>
          </p:nvSpPr>
          <p:spPr>
            <a:xfrm rot="1356268">
              <a:off x="408057" y="2296011"/>
              <a:ext cx="858554" cy="858554"/>
            </a:xfrm>
            <a:prstGeom prst="chord">
              <a:avLst>
                <a:gd fmla="val 3676781" name="adj1"/>
                <a:gd fmla="val 15222220" name="adj2"/>
              </a:avLst>
            </a:prstGeom>
            <a:solidFill>
              <a:srgbClr val="FFD87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6"/>
            <p:cNvSpPr/>
            <p:nvPr/>
          </p:nvSpPr>
          <p:spPr>
            <a:xfrm>
              <a:off x="873597" y="2295979"/>
              <a:ext cx="1788300" cy="858600"/>
            </a:xfrm>
            <a:prstGeom prst="rect">
              <a:avLst/>
            </a:prstGeom>
            <a:solidFill>
              <a:srgbClr val="FFD87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3" name="Google Shape;453;p26"/>
          <p:cNvSpPr txBox="1"/>
          <p:nvPr/>
        </p:nvSpPr>
        <p:spPr>
          <a:xfrm>
            <a:off x="2032266" y="1939525"/>
            <a:ext cx="751200" cy="283800"/>
          </a:xfrm>
          <a:prstGeom prst="rect">
            <a:avLst/>
          </a:prstGeom>
          <a:noFill/>
          <a:ln>
            <a:noFill/>
          </a:ln>
          <a:effectLst>
            <a:outerShdw blurRad="71438" rotWithShape="0" algn="bl" dir="5400000" dist="19050">
              <a:srgbClr val="000000">
                <a:alpha val="1686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D2D5E"/>
                </a:solidFill>
                <a:latin typeface="Montserrat"/>
                <a:ea typeface="Montserrat"/>
                <a:cs typeface="Montserrat"/>
                <a:sym typeface="Montserrat"/>
              </a:rPr>
              <a:t>66</a:t>
            </a:r>
            <a:r>
              <a:rPr b="1" i="0" lang="fr" sz="1700" u="none" cap="none" strike="noStrike">
                <a:solidFill>
                  <a:srgbClr val="0D2D5E"/>
                </a:solidFill>
                <a:latin typeface="Montserrat"/>
                <a:ea typeface="Montserrat"/>
                <a:cs typeface="Montserrat"/>
                <a:sym typeface="Montserrat"/>
              </a:rPr>
              <a:t>%</a:t>
            </a:r>
            <a:endParaRPr b="1" i="0" sz="1700" u="none" cap="none" strike="noStrike">
              <a:solidFill>
                <a:srgbClr val="0D2D5E"/>
              </a:solidFill>
              <a:latin typeface="Montserrat"/>
              <a:ea typeface="Montserrat"/>
              <a:cs typeface="Montserrat"/>
              <a:sym typeface="Montserrat"/>
            </a:endParaRPr>
          </a:p>
        </p:txBody>
      </p:sp>
      <p:sp>
        <p:nvSpPr>
          <p:cNvPr id="454" name="Google Shape;454;p26"/>
          <p:cNvSpPr txBox="1"/>
          <p:nvPr/>
        </p:nvSpPr>
        <p:spPr>
          <a:xfrm>
            <a:off x="1014801" y="1939525"/>
            <a:ext cx="1134900" cy="28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D2D5E"/>
                </a:solidFill>
                <a:latin typeface="Montserrat Medium"/>
                <a:ea typeface="Montserrat Medium"/>
                <a:cs typeface="Montserrat Medium"/>
                <a:sym typeface="Montserrat Medium"/>
              </a:rPr>
              <a:t>masca</a:t>
            </a:r>
            <a:endParaRPr b="0" i="0" sz="1200" u="none" cap="none" strike="noStrike">
              <a:solidFill>
                <a:srgbClr val="0D2D5E"/>
              </a:solidFill>
              <a:latin typeface="Montserrat Medium"/>
              <a:ea typeface="Montserrat Medium"/>
              <a:cs typeface="Montserrat Medium"/>
              <a:sym typeface="Montserrat Medium"/>
            </a:endParaRPr>
          </a:p>
        </p:txBody>
      </p:sp>
      <p:pic>
        <p:nvPicPr>
          <p:cNvPr id="455" name="Google Shape;455;p26"/>
          <p:cNvPicPr preferRelativeResize="0"/>
          <p:nvPr/>
        </p:nvPicPr>
        <p:blipFill rotWithShape="1">
          <a:blip r:embed="rId3">
            <a:alphaModFix/>
          </a:blip>
          <a:srcRect b="0" l="0" r="0" t="0"/>
          <a:stretch/>
        </p:blipFill>
        <p:spPr>
          <a:xfrm>
            <a:off x="920749" y="2007692"/>
            <a:ext cx="147500" cy="147505"/>
          </a:xfrm>
          <a:prstGeom prst="rect">
            <a:avLst/>
          </a:prstGeom>
          <a:noFill/>
          <a:ln>
            <a:noFill/>
          </a:ln>
        </p:spPr>
      </p:pic>
      <p:cxnSp>
        <p:nvCxnSpPr>
          <p:cNvPr id="456" name="Google Shape;456;p26"/>
          <p:cNvCxnSpPr/>
          <p:nvPr/>
        </p:nvCxnSpPr>
        <p:spPr>
          <a:xfrm rot="10800000">
            <a:off x="1654278" y="1974911"/>
            <a:ext cx="0" cy="213000"/>
          </a:xfrm>
          <a:prstGeom prst="straightConnector1">
            <a:avLst/>
          </a:prstGeom>
          <a:noFill/>
          <a:ln cap="flat" cmpd="sng" w="19050">
            <a:solidFill>
              <a:srgbClr val="595959"/>
            </a:solidFill>
            <a:prstDash val="solid"/>
            <a:round/>
            <a:headEnd len="sm" w="sm" type="none"/>
            <a:tailEnd len="sm" w="sm" type="none"/>
          </a:ln>
        </p:spPr>
      </p:cxnSp>
      <p:sp>
        <p:nvSpPr>
          <p:cNvPr id="457" name="Google Shape;457;p26"/>
          <p:cNvSpPr txBox="1"/>
          <p:nvPr/>
        </p:nvSpPr>
        <p:spPr>
          <a:xfrm>
            <a:off x="3515137" y="2725950"/>
            <a:ext cx="211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1200"/>
              </a:spcBef>
              <a:spcAft>
                <a:spcPts val="1200"/>
              </a:spcAft>
              <a:buClr>
                <a:srgbClr val="000000"/>
              </a:buClr>
              <a:buSzPts val="1100"/>
              <a:buFont typeface="Arial"/>
              <a:buNone/>
            </a:pPr>
            <a:r>
              <a:rPr lang="fr" sz="1000">
                <a:solidFill>
                  <a:schemeClr val="dk2"/>
                </a:solidFill>
                <a:latin typeface="Montserrat"/>
                <a:ea typeface="Montserrat"/>
                <a:cs typeface="Montserrat"/>
                <a:sym typeface="Montserrat"/>
              </a:rPr>
              <a:t>87% of consumers are more inclined to buy from Amazon than from any other e-commerce site</a:t>
            </a:r>
            <a:endParaRPr b="0" i="0" sz="1000" u="none" cap="none" strike="noStrike">
              <a:solidFill>
                <a:schemeClr val="dk2"/>
              </a:solidFill>
              <a:latin typeface="Montserrat"/>
              <a:ea typeface="Montserrat"/>
              <a:cs typeface="Montserrat"/>
              <a:sym typeface="Montserrat"/>
            </a:endParaRPr>
          </a:p>
        </p:txBody>
      </p:sp>
      <p:pic>
        <p:nvPicPr>
          <p:cNvPr id="458" name="Google Shape;458;p26"/>
          <p:cNvPicPr preferRelativeResize="0"/>
          <p:nvPr/>
        </p:nvPicPr>
        <p:blipFill rotWithShape="1">
          <a:blip r:embed="rId4">
            <a:alphaModFix amt="50000"/>
          </a:blip>
          <a:srcRect b="0" l="0" r="0" t="0"/>
          <a:stretch/>
        </p:blipFill>
        <p:spPr>
          <a:xfrm>
            <a:off x="5085793" y="1349284"/>
            <a:ext cx="129366" cy="129364"/>
          </a:xfrm>
          <a:prstGeom prst="rect">
            <a:avLst/>
          </a:prstGeom>
          <a:noFill/>
          <a:ln>
            <a:noFill/>
          </a:ln>
        </p:spPr>
      </p:pic>
      <p:sp>
        <p:nvSpPr>
          <p:cNvPr id="459" name="Google Shape;459;p26"/>
          <p:cNvSpPr/>
          <p:nvPr/>
        </p:nvSpPr>
        <p:spPr>
          <a:xfrm>
            <a:off x="6132250" y="1418375"/>
            <a:ext cx="2507700" cy="25215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D2D5E"/>
              </a:solidFill>
              <a:highlight>
                <a:srgbClr val="FFC200"/>
              </a:highlight>
              <a:latin typeface="Montserrat Black"/>
              <a:ea typeface="Montserrat Black"/>
              <a:cs typeface="Montserrat Black"/>
              <a:sym typeface="Montserrat Black"/>
            </a:endParaRPr>
          </a:p>
        </p:txBody>
      </p:sp>
      <p:sp>
        <p:nvSpPr>
          <p:cNvPr id="460" name="Google Shape;460;p26"/>
          <p:cNvSpPr txBox="1"/>
          <p:nvPr/>
        </p:nvSpPr>
        <p:spPr>
          <a:xfrm>
            <a:off x="6355762" y="2640150"/>
            <a:ext cx="2060700" cy="9153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1200"/>
              </a:spcBef>
              <a:spcAft>
                <a:spcPts val="1200"/>
              </a:spcAft>
              <a:buClr>
                <a:srgbClr val="000000"/>
              </a:buClr>
              <a:buSzPts val="1000"/>
              <a:buFont typeface="Arial"/>
              <a:buNone/>
            </a:pPr>
            <a:r>
              <a:rPr lang="fr" sz="1000">
                <a:solidFill>
                  <a:srgbClr val="494949"/>
                </a:solidFill>
                <a:latin typeface="Montserrat"/>
                <a:ea typeface="Montserrat"/>
                <a:cs typeface="Montserrat"/>
                <a:sym typeface="Montserrat"/>
              </a:rPr>
              <a:t>52% of online purchases are made on marketplaces</a:t>
            </a:r>
            <a:endParaRPr b="0" i="0" sz="1000" u="none" cap="none" strike="noStrike">
              <a:solidFill>
                <a:srgbClr val="494949"/>
              </a:solidFill>
              <a:latin typeface="Montserrat"/>
              <a:ea typeface="Montserrat"/>
              <a:cs typeface="Montserrat"/>
              <a:sym typeface="Montserrat"/>
            </a:endParaRPr>
          </a:p>
        </p:txBody>
      </p:sp>
      <p:grpSp>
        <p:nvGrpSpPr>
          <p:cNvPr id="461" name="Google Shape;461;p26"/>
          <p:cNvGrpSpPr/>
          <p:nvPr/>
        </p:nvGrpSpPr>
        <p:grpSpPr>
          <a:xfrm>
            <a:off x="6741282" y="1423135"/>
            <a:ext cx="1289110" cy="1289110"/>
            <a:chOff x="6700328" y="1713367"/>
            <a:chExt cx="1317300" cy="1317300"/>
          </a:xfrm>
        </p:grpSpPr>
        <p:sp>
          <p:nvSpPr>
            <p:cNvPr id="462" name="Google Shape;462;p26"/>
            <p:cNvSpPr/>
            <p:nvPr/>
          </p:nvSpPr>
          <p:spPr>
            <a:xfrm>
              <a:off x="6883848" y="1896741"/>
              <a:ext cx="950700" cy="950700"/>
            </a:xfrm>
            <a:prstGeom prst="ellipse">
              <a:avLst/>
            </a:prstGeom>
            <a:solidFill>
              <a:srgbClr val="FFC200"/>
            </a:solidFill>
            <a:ln>
              <a:noFill/>
            </a:ln>
            <a:effectLst>
              <a:outerShdw blurRad="214313" rotWithShape="0" algn="bl" dir="5400000" dist="19050">
                <a:srgbClr val="000000">
                  <a:alpha val="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6"/>
            <p:cNvSpPr/>
            <p:nvPr/>
          </p:nvSpPr>
          <p:spPr>
            <a:xfrm rot="2011774">
              <a:off x="6883750" y="1896790"/>
              <a:ext cx="950455" cy="950455"/>
            </a:xfrm>
            <a:prstGeom prst="chord">
              <a:avLst>
                <a:gd fmla="val 3395101" name="adj1"/>
                <a:gd fmla="val 14182664" name="adj2"/>
              </a:avLst>
            </a:prstGeom>
            <a:solidFill>
              <a:srgbClr val="0D2D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6"/>
            <p:cNvSpPr/>
            <p:nvPr/>
          </p:nvSpPr>
          <p:spPr>
            <a:xfrm>
              <a:off x="7039348" y="2052232"/>
              <a:ext cx="639600" cy="639600"/>
            </a:xfrm>
            <a:prstGeom prst="ellipse">
              <a:avLst/>
            </a:prstGeom>
            <a:solidFill>
              <a:srgbClr val="F6F7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6"/>
            <p:cNvSpPr txBox="1"/>
            <p:nvPr/>
          </p:nvSpPr>
          <p:spPr>
            <a:xfrm>
              <a:off x="6905553" y="2168132"/>
              <a:ext cx="907500" cy="440100"/>
            </a:xfrm>
            <a:prstGeom prst="rect">
              <a:avLst/>
            </a:prstGeom>
            <a:noFill/>
            <a:ln>
              <a:noFill/>
            </a:ln>
            <a:effectLst>
              <a:outerShdw blurRad="442913" rotWithShape="0" algn="bl" dir="5400000" dist="19050">
                <a:srgbClr val="000000">
                  <a:alpha val="1098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500"/>
                </a:spcAft>
                <a:buClr>
                  <a:srgbClr val="000000"/>
                </a:buClr>
                <a:buSzPts val="2100"/>
                <a:buFont typeface="Arial"/>
                <a:buNone/>
              </a:pPr>
              <a:r>
                <a:rPr b="0" i="0" lang="fr" sz="2100" u="none" cap="none" strike="noStrike">
                  <a:solidFill>
                    <a:srgbClr val="0D2D5E"/>
                  </a:solidFill>
                  <a:latin typeface="Montserrat ExtraBold"/>
                  <a:ea typeface="Montserrat ExtraBold"/>
                  <a:cs typeface="Montserrat ExtraBold"/>
                  <a:sym typeface="Montserrat ExtraBold"/>
                </a:rPr>
                <a:t>52</a:t>
              </a:r>
              <a:r>
                <a:rPr b="0" i="0" lang="fr" sz="1200" u="none" cap="none" strike="noStrike">
                  <a:solidFill>
                    <a:srgbClr val="0D2D5E"/>
                  </a:solidFill>
                  <a:latin typeface="Montserrat ExtraBold"/>
                  <a:ea typeface="Montserrat ExtraBold"/>
                  <a:cs typeface="Montserrat ExtraBold"/>
                  <a:sym typeface="Montserrat ExtraBold"/>
                </a:rPr>
                <a:t>%</a:t>
              </a:r>
              <a:endParaRPr b="1" i="0" sz="600" u="none" cap="none" strike="noStrike">
                <a:solidFill>
                  <a:srgbClr val="0D2D5E"/>
                </a:solidFill>
                <a:latin typeface="Montserrat"/>
                <a:ea typeface="Montserrat"/>
                <a:cs typeface="Montserrat"/>
                <a:sym typeface="Montserrat"/>
              </a:endParaRPr>
            </a:p>
          </p:txBody>
        </p:sp>
      </p:grpSp>
      <p:sp>
        <p:nvSpPr>
          <p:cNvPr id="466" name="Google Shape;466;p26"/>
          <p:cNvSpPr/>
          <p:nvPr/>
        </p:nvSpPr>
        <p:spPr>
          <a:xfrm>
            <a:off x="883118" y="1939550"/>
            <a:ext cx="1203900" cy="283800"/>
          </a:xfrm>
          <a:prstGeom prst="rect">
            <a:avLst/>
          </a:prstGeom>
          <a:solidFill>
            <a:srgbClr val="FFD877">
              <a:alpha val="6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6"/>
          <p:cNvSpPr/>
          <p:nvPr/>
        </p:nvSpPr>
        <p:spPr>
          <a:xfrm>
            <a:off x="4107064" y="1616297"/>
            <a:ext cx="930300" cy="930300"/>
          </a:xfrm>
          <a:prstGeom prst="ellipse">
            <a:avLst/>
          </a:prstGeom>
          <a:solidFill>
            <a:srgbClr val="FFC200"/>
          </a:solidFill>
          <a:ln>
            <a:noFill/>
          </a:ln>
          <a:effectLst>
            <a:outerShdw blurRad="214313" rotWithShape="0" algn="bl" dir="5400000" dist="19050">
              <a:srgbClr val="000000">
                <a:alpha val="863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6"/>
          <p:cNvSpPr/>
          <p:nvPr/>
        </p:nvSpPr>
        <p:spPr>
          <a:xfrm rot="2012485">
            <a:off x="4106851" y="1616363"/>
            <a:ext cx="930069" cy="930069"/>
          </a:xfrm>
          <a:prstGeom prst="chord">
            <a:avLst>
              <a:gd fmla="val 3395101" name="adj1"/>
              <a:gd fmla="val 14182664" name="adj2"/>
            </a:avLst>
          </a:prstGeom>
          <a:solidFill>
            <a:srgbClr val="0D2D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6"/>
          <p:cNvSpPr/>
          <p:nvPr/>
        </p:nvSpPr>
        <p:spPr>
          <a:xfrm rot="-791065">
            <a:off x="4106943" y="1616450"/>
            <a:ext cx="929912" cy="929912"/>
          </a:xfrm>
          <a:prstGeom prst="chord">
            <a:avLst>
              <a:gd fmla="val 3395101" name="adj1"/>
              <a:gd fmla="val 14182664"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6"/>
          <p:cNvSpPr/>
          <p:nvPr/>
        </p:nvSpPr>
        <p:spPr>
          <a:xfrm>
            <a:off x="4259236" y="1768460"/>
            <a:ext cx="625800" cy="625800"/>
          </a:xfrm>
          <a:prstGeom prst="ellipse">
            <a:avLst/>
          </a:prstGeom>
          <a:solidFill>
            <a:srgbClr val="F6F7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6"/>
          <p:cNvSpPr txBox="1"/>
          <p:nvPr/>
        </p:nvSpPr>
        <p:spPr>
          <a:xfrm>
            <a:off x="4128304" y="1881881"/>
            <a:ext cx="888000" cy="430800"/>
          </a:xfrm>
          <a:prstGeom prst="rect">
            <a:avLst/>
          </a:prstGeom>
          <a:noFill/>
          <a:ln>
            <a:noFill/>
          </a:ln>
          <a:effectLst>
            <a:outerShdw blurRad="442913" rotWithShape="0" algn="bl" dir="5400000" dist="19050">
              <a:srgbClr val="000000">
                <a:alpha val="1098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500"/>
              </a:spcAft>
              <a:buClr>
                <a:srgbClr val="000000"/>
              </a:buClr>
              <a:buSzPts val="2100"/>
              <a:buFont typeface="Arial"/>
              <a:buNone/>
            </a:pPr>
            <a:r>
              <a:rPr b="0" i="0" lang="fr" sz="2100" u="none" cap="none" strike="noStrike">
                <a:solidFill>
                  <a:srgbClr val="0D2D5E"/>
                </a:solidFill>
                <a:latin typeface="Montserrat ExtraBold"/>
                <a:ea typeface="Montserrat ExtraBold"/>
                <a:cs typeface="Montserrat ExtraBold"/>
                <a:sym typeface="Montserrat ExtraBold"/>
              </a:rPr>
              <a:t>87</a:t>
            </a:r>
            <a:r>
              <a:rPr b="0" i="0" lang="fr" sz="1200" u="none" cap="none" strike="noStrike">
                <a:solidFill>
                  <a:srgbClr val="0D2D5E"/>
                </a:solidFill>
                <a:latin typeface="Montserrat ExtraBold"/>
                <a:ea typeface="Montserrat ExtraBold"/>
                <a:cs typeface="Montserrat ExtraBold"/>
                <a:sym typeface="Montserrat ExtraBold"/>
              </a:rPr>
              <a:t>%</a:t>
            </a:r>
            <a:endParaRPr b="1" i="0" sz="600" u="none" cap="none" strike="noStrike">
              <a:solidFill>
                <a:srgbClr val="0D2D5E"/>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7"/>
          <p:cNvSpPr/>
          <p:nvPr/>
        </p:nvSpPr>
        <p:spPr>
          <a:xfrm>
            <a:off x="5376325" y="1095225"/>
            <a:ext cx="31029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477" name="Google Shape;477;p27"/>
          <p:cNvSpPr txBox="1"/>
          <p:nvPr/>
        </p:nvSpPr>
        <p:spPr>
          <a:xfrm>
            <a:off x="5683876" y="1190563"/>
            <a:ext cx="25815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C"/>
                </a:solidFill>
                <a:latin typeface="Montserrat"/>
                <a:ea typeface="Montserrat"/>
                <a:cs typeface="Montserrat"/>
                <a:sym typeface="Montserrat"/>
              </a:rPr>
              <a:t>Manage your brand</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478" name="Google Shape;478;p27"/>
          <p:cNvSpPr/>
          <p:nvPr/>
        </p:nvSpPr>
        <p:spPr>
          <a:xfrm>
            <a:off x="5376325" y="1770669"/>
            <a:ext cx="31029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479" name="Google Shape;479;p27"/>
          <p:cNvSpPr txBox="1"/>
          <p:nvPr/>
        </p:nvSpPr>
        <p:spPr>
          <a:xfrm>
            <a:off x="5683876" y="1866007"/>
            <a:ext cx="25815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C"/>
                </a:solidFill>
                <a:latin typeface="Montserrat"/>
                <a:ea typeface="Montserrat"/>
                <a:cs typeface="Montserrat"/>
                <a:sym typeface="Montserrat"/>
              </a:rPr>
              <a:t>Boost brand awareness</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480" name="Google Shape;480;p27"/>
          <p:cNvSpPr/>
          <p:nvPr/>
        </p:nvSpPr>
        <p:spPr>
          <a:xfrm>
            <a:off x="5376325" y="2446113"/>
            <a:ext cx="31029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481" name="Google Shape;481;p27"/>
          <p:cNvSpPr txBox="1"/>
          <p:nvPr/>
        </p:nvSpPr>
        <p:spPr>
          <a:xfrm>
            <a:off x="5683876" y="2541451"/>
            <a:ext cx="25815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C"/>
                </a:solidFill>
                <a:latin typeface="Montserrat"/>
                <a:ea typeface="Montserrat"/>
                <a:cs typeface="Montserrat"/>
                <a:sym typeface="Montserrat"/>
              </a:rPr>
              <a:t>Grow sales</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482" name="Google Shape;482;p27"/>
          <p:cNvSpPr/>
          <p:nvPr/>
        </p:nvSpPr>
        <p:spPr>
          <a:xfrm>
            <a:off x="5376325" y="3121557"/>
            <a:ext cx="31029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483" name="Google Shape;483;p27"/>
          <p:cNvSpPr txBox="1"/>
          <p:nvPr/>
        </p:nvSpPr>
        <p:spPr>
          <a:xfrm>
            <a:off x="5683876" y="3216895"/>
            <a:ext cx="25815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C"/>
                </a:solidFill>
                <a:latin typeface="Montserrat"/>
                <a:ea typeface="Montserrat"/>
                <a:cs typeface="Montserrat"/>
                <a:sym typeface="Montserrat"/>
              </a:rPr>
              <a:t>Win market shares</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sp>
        <p:nvSpPr>
          <p:cNvPr id="484" name="Google Shape;484;p27"/>
          <p:cNvSpPr/>
          <p:nvPr/>
        </p:nvSpPr>
        <p:spPr>
          <a:xfrm>
            <a:off x="5376325" y="3797002"/>
            <a:ext cx="3102900" cy="585600"/>
          </a:xfrm>
          <a:prstGeom prst="roundRect">
            <a:avLst>
              <a:gd fmla="val 4112" name="adj"/>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0D2D5E"/>
              </a:solidFill>
              <a:highlight>
                <a:srgbClr val="FFC200"/>
              </a:highlight>
              <a:latin typeface="Montserrat Black"/>
              <a:ea typeface="Montserrat Black"/>
              <a:cs typeface="Montserrat Black"/>
              <a:sym typeface="Montserrat Black"/>
            </a:endParaRPr>
          </a:p>
        </p:txBody>
      </p:sp>
      <p:sp>
        <p:nvSpPr>
          <p:cNvPr id="485" name="Google Shape;485;p27"/>
          <p:cNvSpPr txBox="1"/>
          <p:nvPr/>
        </p:nvSpPr>
        <p:spPr>
          <a:xfrm>
            <a:off x="5683876" y="3892340"/>
            <a:ext cx="2581500" cy="58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rgbClr val="0D2D5C"/>
                </a:solidFill>
                <a:latin typeface="Montserrat"/>
                <a:ea typeface="Montserrat"/>
                <a:cs typeface="Montserrat"/>
                <a:sym typeface="Montserrat"/>
              </a:rPr>
              <a:t>Adapt with local marketing</a:t>
            </a:r>
            <a:endParaRPr b="1" sz="1200">
              <a:solidFill>
                <a:srgbClr val="0D2D5C"/>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0D2D5E"/>
              </a:solidFill>
              <a:latin typeface="Montserrat ExtraBold"/>
              <a:ea typeface="Montserrat ExtraBold"/>
              <a:cs typeface="Montserrat ExtraBold"/>
              <a:sym typeface="Montserrat ExtraBold"/>
            </a:endParaRPr>
          </a:p>
        </p:txBody>
      </p:sp>
      <p:cxnSp>
        <p:nvCxnSpPr>
          <p:cNvPr id="486" name="Google Shape;486;p27"/>
          <p:cNvCxnSpPr/>
          <p:nvPr/>
        </p:nvCxnSpPr>
        <p:spPr>
          <a:xfrm>
            <a:off x="3005675" y="1389950"/>
            <a:ext cx="2271900" cy="2100"/>
          </a:xfrm>
          <a:prstGeom prst="straightConnector1">
            <a:avLst/>
          </a:prstGeom>
          <a:noFill/>
          <a:ln cap="flat" cmpd="sng" w="9525">
            <a:solidFill>
              <a:schemeClr val="dk2"/>
            </a:solidFill>
            <a:prstDash val="dot"/>
            <a:round/>
            <a:headEnd len="sm" w="sm" type="none"/>
            <a:tailEnd len="sm" w="sm" type="none"/>
          </a:ln>
        </p:spPr>
      </p:cxnSp>
      <p:grpSp>
        <p:nvGrpSpPr>
          <p:cNvPr id="487" name="Google Shape;487;p27"/>
          <p:cNvGrpSpPr/>
          <p:nvPr/>
        </p:nvGrpSpPr>
        <p:grpSpPr>
          <a:xfrm rot="-8222785">
            <a:off x="5266499" y="1275380"/>
            <a:ext cx="225298" cy="225298"/>
            <a:chOff x="5543000" y="2178575"/>
            <a:chExt cx="225300" cy="225300"/>
          </a:xfrm>
        </p:grpSpPr>
        <p:sp>
          <p:nvSpPr>
            <p:cNvPr id="488" name="Google Shape;488;p27"/>
            <p:cNvSpPr/>
            <p:nvPr/>
          </p:nvSpPr>
          <p:spPr>
            <a:xfrm>
              <a:off x="5543000" y="2178575"/>
              <a:ext cx="225300" cy="225300"/>
            </a:xfrm>
            <a:prstGeom prst="ellipse">
              <a:avLst/>
            </a:prstGeom>
            <a:solidFill>
              <a:srgbClr val="6A6A6A">
                <a:alpha val="73730"/>
              </a:srgbClr>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7"/>
            <p:cNvSpPr/>
            <p:nvPr/>
          </p:nvSpPr>
          <p:spPr>
            <a:xfrm>
              <a:off x="5614086" y="2249661"/>
              <a:ext cx="83100" cy="831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0" name="Google Shape;490;p27"/>
          <p:cNvGrpSpPr/>
          <p:nvPr/>
        </p:nvGrpSpPr>
        <p:grpSpPr>
          <a:xfrm rot="-8222785">
            <a:off x="5266499" y="1950830"/>
            <a:ext cx="225298" cy="225298"/>
            <a:chOff x="5543000" y="2178575"/>
            <a:chExt cx="225300" cy="225300"/>
          </a:xfrm>
        </p:grpSpPr>
        <p:sp>
          <p:nvSpPr>
            <p:cNvPr id="491" name="Google Shape;491;p27"/>
            <p:cNvSpPr/>
            <p:nvPr/>
          </p:nvSpPr>
          <p:spPr>
            <a:xfrm>
              <a:off x="5543000" y="2178575"/>
              <a:ext cx="225300" cy="225300"/>
            </a:xfrm>
            <a:prstGeom prst="ellipse">
              <a:avLst/>
            </a:prstGeom>
            <a:solidFill>
              <a:srgbClr val="6A6A6A">
                <a:alpha val="73730"/>
              </a:srgbClr>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7"/>
            <p:cNvSpPr/>
            <p:nvPr/>
          </p:nvSpPr>
          <p:spPr>
            <a:xfrm>
              <a:off x="5614086" y="2249661"/>
              <a:ext cx="83100" cy="831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3" name="Google Shape;493;p27"/>
          <p:cNvGrpSpPr/>
          <p:nvPr/>
        </p:nvGrpSpPr>
        <p:grpSpPr>
          <a:xfrm rot="-8222785">
            <a:off x="5266499" y="2626267"/>
            <a:ext cx="225298" cy="225298"/>
            <a:chOff x="5543000" y="2178575"/>
            <a:chExt cx="225300" cy="225300"/>
          </a:xfrm>
        </p:grpSpPr>
        <p:sp>
          <p:nvSpPr>
            <p:cNvPr id="494" name="Google Shape;494;p27"/>
            <p:cNvSpPr/>
            <p:nvPr/>
          </p:nvSpPr>
          <p:spPr>
            <a:xfrm>
              <a:off x="5543000" y="2178575"/>
              <a:ext cx="225300" cy="225300"/>
            </a:xfrm>
            <a:prstGeom prst="ellipse">
              <a:avLst/>
            </a:prstGeom>
            <a:solidFill>
              <a:srgbClr val="6A6A6A">
                <a:alpha val="73730"/>
              </a:srgbClr>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7"/>
            <p:cNvSpPr/>
            <p:nvPr/>
          </p:nvSpPr>
          <p:spPr>
            <a:xfrm>
              <a:off x="5614086" y="2249661"/>
              <a:ext cx="83100" cy="831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96" name="Google Shape;496;p27"/>
          <p:cNvCxnSpPr/>
          <p:nvPr/>
        </p:nvCxnSpPr>
        <p:spPr>
          <a:xfrm flipH="1" rot="10800000">
            <a:off x="3231450" y="2064425"/>
            <a:ext cx="2046000" cy="9900"/>
          </a:xfrm>
          <a:prstGeom prst="straightConnector1">
            <a:avLst/>
          </a:prstGeom>
          <a:noFill/>
          <a:ln cap="flat" cmpd="sng" w="9525">
            <a:solidFill>
              <a:schemeClr val="dk2"/>
            </a:solidFill>
            <a:prstDash val="dot"/>
            <a:round/>
            <a:headEnd len="sm" w="sm" type="none"/>
            <a:tailEnd len="sm" w="sm" type="none"/>
          </a:ln>
        </p:spPr>
      </p:cxnSp>
      <p:grpSp>
        <p:nvGrpSpPr>
          <p:cNvPr id="497" name="Google Shape;497;p27"/>
          <p:cNvGrpSpPr/>
          <p:nvPr/>
        </p:nvGrpSpPr>
        <p:grpSpPr>
          <a:xfrm rot="-8222785">
            <a:off x="5266499" y="3301717"/>
            <a:ext cx="225298" cy="225298"/>
            <a:chOff x="5543000" y="2178575"/>
            <a:chExt cx="225300" cy="225300"/>
          </a:xfrm>
        </p:grpSpPr>
        <p:sp>
          <p:nvSpPr>
            <p:cNvPr id="498" name="Google Shape;498;p27"/>
            <p:cNvSpPr/>
            <p:nvPr/>
          </p:nvSpPr>
          <p:spPr>
            <a:xfrm>
              <a:off x="5543000" y="2178575"/>
              <a:ext cx="225300" cy="225300"/>
            </a:xfrm>
            <a:prstGeom prst="ellipse">
              <a:avLst/>
            </a:prstGeom>
            <a:solidFill>
              <a:srgbClr val="6A6A6A">
                <a:alpha val="73730"/>
              </a:srgbClr>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7"/>
            <p:cNvSpPr/>
            <p:nvPr/>
          </p:nvSpPr>
          <p:spPr>
            <a:xfrm>
              <a:off x="5614086" y="2249661"/>
              <a:ext cx="83100" cy="831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0" name="Google Shape;500;p27"/>
          <p:cNvGrpSpPr/>
          <p:nvPr/>
        </p:nvGrpSpPr>
        <p:grpSpPr>
          <a:xfrm rot="-8222785">
            <a:off x="5266499" y="3977142"/>
            <a:ext cx="225298" cy="225298"/>
            <a:chOff x="5543000" y="2178575"/>
            <a:chExt cx="225300" cy="225300"/>
          </a:xfrm>
        </p:grpSpPr>
        <p:sp>
          <p:nvSpPr>
            <p:cNvPr id="501" name="Google Shape;501;p27"/>
            <p:cNvSpPr/>
            <p:nvPr/>
          </p:nvSpPr>
          <p:spPr>
            <a:xfrm>
              <a:off x="5543000" y="2178575"/>
              <a:ext cx="225300" cy="225300"/>
            </a:xfrm>
            <a:prstGeom prst="ellipse">
              <a:avLst/>
            </a:prstGeom>
            <a:solidFill>
              <a:srgbClr val="6A6A6A">
                <a:alpha val="73730"/>
              </a:srgbClr>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7"/>
            <p:cNvSpPr/>
            <p:nvPr/>
          </p:nvSpPr>
          <p:spPr>
            <a:xfrm>
              <a:off x="5614086" y="2249661"/>
              <a:ext cx="83100" cy="83100"/>
            </a:xfrm>
            <a:prstGeom prst="ellipse">
              <a:avLst/>
            </a:prstGeom>
            <a:solidFill>
              <a:srgbClr val="FFC200"/>
            </a:solidFill>
            <a:ln cap="flat" cmpd="sng" w="9525">
              <a:solidFill>
                <a:srgbClr val="FFC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03" name="Google Shape;503;p27"/>
          <p:cNvCxnSpPr/>
          <p:nvPr/>
        </p:nvCxnSpPr>
        <p:spPr>
          <a:xfrm flipH="1" rot="10800000">
            <a:off x="3777250" y="2736663"/>
            <a:ext cx="1495800" cy="4500"/>
          </a:xfrm>
          <a:prstGeom prst="straightConnector1">
            <a:avLst/>
          </a:prstGeom>
          <a:noFill/>
          <a:ln cap="flat" cmpd="sng" w="9525">
            <a:solidFill>
              <a:schemeClr val="dk2"/>
            </a:solidFill>
            <a:prstDash val="dot"/>
            <a:round/>
            <a:headEnd len="sm" w="sm" type="none"/>
            <a:tailEnd len="sm" w="sm" type="none"/>
          </a:ln>
        </p:spPr>
      </p:cxnSp>
      <p:cxnSp>
        <p:nvCxnSpPr>
          <p:cNvPr id="504" name="Google Shape;504;p27"/>
          <p:cNvCxnSpPr/>
          <p:nvPr/>
        </p:nvCxnSpPr>
        <p:spPr>
          <a:xfrm>
            <a:off x="3372550" y="3407825"/>
            <a:ext cx="1900500" cy="4200"/>
          </a:xfrm>
          <a:prstGeom prst="straightConnector1">
            <a:avLst/>
          </a:prstGeom>
          <a:noFill/>
          <a:ln cap="flat" cmpd="sng" w="9525">
            <a:solidFill>
              <a:schemeClr val="dk2"/>
            </a:solidFill>
            <a:prstDash val="dot"/>
            <a:round/>
            <a:headEnd len="sm" w="sm" type="none"/>
            <a:tailEnd len="sm" w="sm" type="none"/>
          </a:ln>
        </p:spPr>
      </p:cxnSp>
      <p:cxnSp>
        <p:nvCxnSpPr>
          <p:cNvPr id="505" name="Google Shape;505;p27"/>
          <p:cNvCxnSpPr/>
          <p:nvPr/>
        </p:nvCxnSpPr>
        <p:spPr>
          <a:xfrm>
            <a:off x="1481675" y="4085175"/>
            <a:ext cx="3791700" cy="2400"/>
          </a:xfrm>
          <a:prstGeom prst="straightConnector1">
            <a:avLst/>
          </a:prstGeom>
          <a:noFill/>
          <a:ln cap="flat" cmpd="sng" w="9525">
            <a:solidFill>
              <a:schemeClr val="dk2"/>
            </a:solidFill>
            <a:prstDash val="dot"/>
            <a:round/>
            <a:headEnd len="sm" w="sm" type="none"/>
            <a:tailEnd len="sm" w="sm" type="none"/>
          </a:ln>
        </p:spPr>
      </p:cxnSp>
      <p:sp>
        <p:nvSpPr>
          <p:cNvPr id="506" name="Google Shape;506;p27"/>
          <p:cNvSpPr txBox="1"/>
          <p:nvPr>
            <p:ph type="title"/>
          </p:nvPr>
        </p:nvSpPr>
        <p:spPr>
          <a:xfrm>
            <a:off x="290650" y="190927"/>
            <a:ext cx="64317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WHY SHOULD YOU SELL ON AMAZON?</a:t>
            </a:r>
            <a:endParaRPr/>
          </a:p>
        </p:txBody>
      </p:sp>
      <p:pic>
        <p:nvPicPr>
          <p:cNvPr id="507" name="Google Shape;507;p27"/>
          <p:cNvPicPr preferRelativeResize="0"/>
          <p:nvPr/>
        </p:nvPicPr>
        <p:blipFill rotWithShape="1">
          <a:blip r:embed="rId3">
            <a:alphaModFix amt="20000"/>
          </a:blip>
          <a:srcRect b="0" l="0" r="0" t="0"/>
          <a:stretch/>
        </p:blipFill>
        <p:spPr>
          <a:xfrm rot="1529967">
            <a:off x="2477103" y="992436"/>
            <a:ext cx="654121" cy="575628"/>
          </a:xfrm>
          <a:prstGeom prst="rect">
            <a:avLst/>
          </a:prstGeom>
          <a:noFill/>
          <a:ln>
            <a:noFill/>
          </a:ln>
        </p:spPr>
      </p:pic>
      <p:pic>
        <p:nvPicPr>
          <p:cNvPr id="508" name="Google Shape;508;p27"/>
          <p:cNvPicPr preferRelativeResize="0"/>
          <p:nvPr/>
        </p:nvPicPr>
        <p:blipFill rotWithShape="1">
          <a:blip r:embed="rId3">
            <a:alphaModFix amt="20000"/>
          </a:blip>
          <a:srcRect b="0" l="0" r="0" t="0"/>
          <a:stretch/>
        </p:blipFill>
        <p:spPr>
          <a:xfrm rot="1529967">
            <a:off x="985553" y="3729486"/>
            <a:ext cx="654121" cy="575628"/>
          </a:xfrm>
          <a:prstGeom prst="rect">
            <a:avLst/>
          </a:prstGeom>
          <a:noFill/>
          <a:ln>
            <a:noFill/>
          </a:ln>
        </p:spPr>
      </p:pic>
      <p:pic>
        <p:nvPicPr>
          <p:cNvPr id="509" name="Google Shape;509;p27"/>
          <p:cNvPicPr preferRelativeResize="0"/>
          <p:nvPr/>
        </p:nvPicPr>
        <p:blipFill rotWithShape="1">
          <a:blip r:embed="rId3">
            <a:alphaModFix amt="20000"/>
          </a:blip>
          <a:srcRect b="0" l="0" r="0" t="0"/>
          <a:stretch/>
        </p:blipFill>
        <p:spPr>
          <a:xfrm rot="-1056521">
            <a:off x="480653" y="3977811"/>
            <a:ext cx="654121" cy="575628"/>
          </a:xfrm>
          <a:prstGeom prst="rect">
            <a:avLst/>
          </a:prstGeom>
          <a:noFill/>
          <a:ln>
            <a:noFill/>
          </a:ln>
        </p:spPr>
      </p:pic>
      <p:pic>
        <p:nvPicPr>
          <p:cNvPr id="510" name="Google Shape;510;p27"/>
          <p:cNvPicPr preferRelativeResize="0"/>
          <p:nvPr/>
        </p:nvPicPr>
        <p:blipFill rotWithShape="1">
          <a:blip r:embed="rId4">
            <a:alphaModFix/>
          </a:blip>
          <a:srcRect b="0" l="0" r="0" t="0"/>
          <a:stretch/>
        </p:blipFill>
        <p:spPr>
          <a:xfrm>
            <a:off x="696320" y="1420845"/>
            <a:ext cx="3157126" cy="255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28"/>
          <p:cNvPicPr preferRelativeResize="0"/>
          <p:nvPr/>
        </p:nvPicPr>
        <p:blipFill rotWithShape="1">
          <a:blip r:embed="rId3">
            <a:alphaModFix/>
          </a:blip>
          <a:srcRect b="0" l="0" r="388" t="3947"/>
          <a:stretch/>
        </p:blipFill>
        <p:spPr>
          <a:xfrm>
            <a:off x="0" y="0"/>
            <a:ext cx="9144000" cy="5143500"/>
          </a:xfrm>
          <a:prstGeom prst="rect">
            <a:avLst/>
          </a:prstGeom>
          <a:noFill/>
          <a:ln>
            <a:noFill/>
          </a:ln>
        </p:spPr>
      </p:pic>
      <p:sp>
        <p:nvSpPr>
          <p:cNvPr id="516" name="Google Shape;516;p28"/>
          <p:cNvSpPr/>
          <p:nvPr/>
        </p:nvSpPr>
        <p:spPr>
          <a:xfrm>
            <a:off x="0" y="0"/>
            <a:ext cx="9144000" cy="5143500"/>
          </a:xfrm>
          <a:prstGeom prst="rect">
            <a:avLst/>
          </a:prstGeom>
          <a:solidFill>
            <a:srgbClr val="494949">
              <a:alpha val="31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txBox="1"/>
          <p:nvPr/>
        </p:nvSpPr>
        <p:spPr>
          <a:xfrm>
            <a:off x="515850" y="2351700"/>
            <a:ext cx="8112300" cy="440100"/>
          </a:xfrm>
          <a:prstGeom prst="rect">
            <a:avLst/>
          </a:prstGeom>
          <a:noFill/>
          <a:ln>
            <a:noFill/>
          </a:ln>
        </p:spPr>
        <p:txBody>
          <a:bodyPr anchorCtr="0" anchor="ctr" bIns="91425" lIns="91425" spcFirstLastPara="1" rIns="91425" wrap="square" tIns="91425">
            <a:normAutofit fontScale="25000" lnSpcReduction="20000"/>
          </a:bodyPr>
          <a:lstStyle/>
          <a:p>
            <a:pPr indent="0" lvl="0" marL="0" rtl="0" algn="ctr">
              <a:spcBef>
                <a:spcPts val="0"/>
              </a:spcBef>
              <a:spcAft>
                <a:spcPts val="0"/>
              </a:spcAft>
              <a:buNone/>
            </a:pPr>
            <a:r>
              <a:rPr b="1" lang="fr" sz="10000">
                <a:solidFill>
                  <a:srgbClr val="F9F9F9"/>
                </a:solidFill>
                <a:latin typeface="Montserrat"/>
                <a:ea typeface="Montserrat"/>
                <a:cs typeface="Montserrat"/>
                <a:sym typeface="Montserrat"/>
              </a:rPr>
              <a:t>Retail media is</a:t>
            </a:r>
            <a:endParaRPr b="1" sz="10000">
              <a:solidFill>
                <a:srgbClr val="F9F9F9"/>
              </a:solidFill>
              <a:latin typeface="Montserrat"/>
              <a:ea typeface="Montserrat"/>
              <a:cs typeface="Montserrat"/>
              <a:sym typeface="Montserrat"/>
            </a:endParaRPr>
          </a:p>
          <a:p>
            <a:pPr indent="0" lvl="0" marL="0" rtl="0" algn="ctr">
              <a:spcBef>
                <a:spcPts val="0"/>
              </a:spcBef>
              <a:spcAft>
                <a:spcPts val="0"/>
              </a:spcAft>
              <a:buNone/>
            </a:pPr>
            <a:r>
              <a:rPr b="1" lang="fr" sz="10000">
                <a:solidFill>
                  <a:srgbClr val="FFC200"/>
                </a:solidFill>
                <a:latin typeface="Montserrat"/>
                <a:ea typeface="Montserrat"/>
                <a:cs typeface="Montserrat"/>
                <a:sym typeface="Montserrat"/>
              </a:rPr>
              <a:t>the 3rd wave of digital</a:t>
            </a:r>
            <a:r>
              <a:rPr b="1" lang="fr" sz="10000">
                <a:solidFill>
                  <a:srgbClr val="F9F9F9"/>
                </a:solidFill>
                <a:latin typeface="Montserrat"/>
                <a:ea typeface="Montserrat"/>
                <a:cs typeface="Montserrat"/>
                <a:sym typeface="Montserrat"/>
              </a:rPr>
              <a:t>.</a:t>
            </a:r>
            <a:endParaRPr b="1" sz="10000">
              <a:solidFill>
                <a:srgbClr val="F9F9F9"/>
              </a:solidFill>
              <a:latin typeface="Montserrat"/>
              <a:ea typeface="Montserrat"/>
              <a:cs typeface="Montserrat"/>
              <a:sym typeface="Montserrat"/>
            </a:endParaRPr>
          </a:p>
          <a:p>
            <a:pPr indent="0" lvl="0" marL="0" rtl="0" algn="ctr">
              <a:spcBef>
                <a:spcPts val="0"/>
              </a:spcBef>
              <a:spcAft>
                <a:spcPts val="0"/>
              </a:spcAft>
              <a:buNone/>
            </a:pPr>
            <a:r>
              <a:t/>
            </a:r>
            <a:endParaRPr sz="1300">
              <a:solidFill>
                <a:srgbClr val="F9F9F9"/>
              </a:solidFill>
              <a:latin typeface="Montserrat"/>
              <a:ea typeface="Montserrat"/>
              <a:cs typeface="Montserrat"/>
              <a:sym typeface="Montserrat"/>
            </a:endParaRPr>
          </a:p>
          <a:p>
            <a:pPr indent="0" lvl="0" marL="0" rtl="0" algn="ctr">
              <a:spcBef>
                <a:spcPts val="0"/>
              </a:spcBef>
              <a:spcAft>
                <a:spcPts val="0"/>
              </a:spcAft>
              <a:buNone/>
            </a:pPr>
            <a:r>
              <a:rPr lang="fr" sz="4400">
                <a:solidFill>
                  <a:srgbClr val="F9F9F9"/>
                </a:solidFill>
                <a:latin typeface="Montserrat"/>
                <a:ea typeface="Montserrat"/>
                <a:cs typeface="Montserrat"/>
                <a:sym typeface="Montserrat"/>
              </a:rPr>
              <a:t>Catch it now,</a:t>
            </a:r>
            <a:endParaRPr sz="4400">
              <a:solidFill>
                <a:srgbClr val="F9F9F9"/>
              </a:solidFill>
              <a:latin typeface="Montserrat"/>
              <a:ea typeface="Montserrat"/>
              <a:cs typeface="Montserrat"/>
              <a:sym typeface="Montserrat"/>
            </a:endParaRPr>
          </a:p>
          <a:p>
            <a:pPr indent="0" lvl="0" marL="0" rtl="0" algn="ctr">
              <a:spcBef>
                <a:spcPts val="0"/>
              </a:spcBef>
              <a:spcAft>
                <a:spcPts val="0"/>
              </a:spcAft>
              <a:buNone/>
            </a:pPr>
            <a:r>
              <a:rPr lang="fr" sz="4400">
                <a:solidFill>
                  <a:srgbClr val="F9F9F9"/>
                </a:solidFill>
                <a:latin typeface="Montserrat"/>
                <a:ea typeface="Montserrat"/>
                <a:cs typeface="Montserrat"/>
                <a:sym typeface="Montserrat"/>
              </a:rPr>
              <a:t>or you'll be swimming against the current later.</a:t>
            </a:r>
            <a:endParaRPr sz="4400">
              <a:solidFill>
                <a:srgbClr val="F9F9F9"/>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9"/>
          <p:cNvSpPr txBox="1"/>
          <p:nvPr/>
        </p:nvSpPr>
        <p:spPr>
          <a:xfrm>
            <a:off x="649950" y="954750"/>
            <a:ext cx="264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fr" sz="1200" u="none" cap="none" strike="noStrike">
                <a:solidFill>
                  <a:schemeClr val="dk1"/>
                </a:solidFill>
                <a:highlight>
                  <a:schemeClr val="lt1"/>
                </a:highlight>
                <a:latin typeface="Montserrat"/>
                <a:ea typeface="Montserrat"/>
                <a:cs typeface="Montserrat"/>
                <a:sym typeface="Montserrat"/>
              </a:rPr>
              <a:t>ALL ABOUT US</a:t>
            </a:r>
            <a:endParaRPr b="1" i="0" sz="1200" u="none" cap="none" strike="noStrike">
              <a:solidFill>
                <a:schemeClr val="dk1"/>
              </a:solidFill>
              <a:highlight>
                <a:schemeClr val="lt1"/>
              </a:highlight>
              <a:latin typeface="Montserrat"/>
              <a:ea typeface="Montserrat"/>
              <a:cs typeface="Montserrat"/>
              <a:sym typeface="Montserrat"/>
            </a:endParaRPr>
          </a:p>
        </p:txBody>
      </p:sp>
      <p:sp>
        <p:nvSpPr>
          <p:cNvPr id="523" name="Google Shape;523;p29"/>
          <p:cNvSpPr txBox="1"/>
          <p:nvPr/>
        </p:nvSpPr>
        <p:spPr>
          <a:xfrm>
            <a:off x="649950" y="1474700"/>
            <a:ext cx="3462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lang="fr" sz="2800">
                <a:solidFill>
                  <a:schemeClr val="dk1"/>
                </a:solidFill>
                <a:latin typeface="Montserrat"/>
                <a:ea typeface="Montserrat"/>
                <a:cs typeface="Montserrat"/>
                <a:sym typeface="Montserrat"/>
              </a:rPr>
              <a:t>Who’s</a:t>
            </a:r>
            <a:endParaRPr b="1" i="0" sz="2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1" i="0" lang="fr" sz="2800" u="none" cap="none" strike="noStrike">
                <a:solidFill>
                  <a:schemeClr val="dk1"/>
                </a:solidFill>
                <a:latin typeface="Montserrat"/>
                <a:ea typeface="Montserrat"/>
                <a:cs typeface="Montserrat"/>
                <a:sym typeface="Montserrat"/>
              </a:rPr>
              <a:t>Bizon</a:t>
            </a:r>
            <a:endParaRPr b="1" i="0" sz="2800" u="none" cap="none" strike="noStrike">
              <a:solidFill>
                <a:schemeClr val="dk1"/>
              </a:solidFill>
              <a:latin typeface="Montserrat"/>
              <a:ea typeface="Montserrat"/>
              <a:cs typeface="Montserrat"/>
              <a:sym typeface="Montserrat"/>
            </a:endParaRPr>
          </a:p>
        </p:txBody>
      </p:sp>
      <p:sp>
        <p:nvSpPr>
          <p:cNvPr id="524" name="Google Shape;524;p29"/>
          <p:cNvSpPr txBox="1"/>
          <p:nvPr/>
        </p:nvSpPr>
        <p:spPr>
          <a:xfrm>
            <a:off x="649950" y="2750000"/>
            <a:ext cx="308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accent1"/>
              </a:buClr>
              <a:buSzPts val="1200"/>
              <a:buFont typeface="Arial"/>
              <a:buNone/>
            </a:pPr>
            <a:r>
              <a:rPr lang="fr" sz="1200">
                <a:solidFill>
                  <a:schemeClr val="dk2"/>
                </a:solidFill>
                <a:latin typeface="Montserrat"/>
                <a:ea typeface="Montserrat"/>
                <a:cs typeface="Montserrat"/>
                <a:sym typeface="Montserrat"/>
              </a:rPr>
              <a:t>The agency dedicated to boost and distribute brands on Amazon.</a:t>
            </a:r>
            <a:endParaRPr b="0" i="0" sz="1200" u="none" cap="none" strike="noStrike">
              <a:solidFill>
                <a:schemeClr val="dk2"/>
              </a:solidFill>
              <a:latin typeface="Montserrat"/>
              <a:ea typeface="Montserrat"/>
              <a:cs typeface="Montserrat"/>
              <a:sym typeface="Montserrat"/>
            </a:endParaRPr>
          </a:p>
        </p:txBody>
      </p:sp>
      <p:sp>
        <p:nvSpPr>
          <p:cNvPr id="525" name="Google Shape;525;p29"/>
          <p:cNvSpPr/>
          <p:nvPr/>
        </p:nvSpPr>
        <p:spPr>
          <a:xfrm>
            <a:off x="4467025" y="954750"/>
            <a:ext cx="3946200" cy="3512100"/>
          </a:xfrm>
          <a:prstGeom prst="roundRect">
            <a:avLst>
              <a:gd fmla="val 2217" name="adj"/>
            </a:avLst>
          </a:prstGeom>
          <a:solidFill>
            <a:srgbClr val="FFFFFF"/>
          </a:solidFill>
          <a:ln>
            <a:noFill/>
          </a:ln>
          <a:effectLst>
            <a:outerShdw blurRad="214313" rotWithShape="0" algn="bl" dir="5400000" dist="9525">
              <a:srgbClr val="000000">
                <a:alpha val="47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6" name="Google Shape;526;p29"/>
          <p:cNvCxnSpPr/>
          <p:nvPr/>
        </p:nvCxnSpPr>
        <p:spPr>
          <a:xfrm>
            <a:off x="764100" y="2608450"/>
            <a:ext cx="509400" cy="0"/>
          </a:xfrm>
          <a:prstGeom prst="straightConnector1">
            <a:avLst/>
          </a:prstGeom>
          <a:noFill/>
          <a:ln cap="flat" cmpd="sng" w="19050">
            <a:solidFill>
              <a:schemeClr val="lt1"/>
            </a:solidFill>
            <a:prstDash val="solid"/>
            <a:round/>
            <a:headEnd len="sm" w="sm" type="none"/>
            <a:tailEnd len="sm" w="sm" type="none"/>
          </a:ln>
        </p:spPr>
      </p:cxnSp>
      <p:pic>
        <p:nvPicPr>
          <p:cNvPr id="527" name="Google Shape;527;p29"/>
          <p:cNvPicPr preferRelativeResize="0"/>
          <p:nvPr/>
        </p:nvPicPr>
        <p:blipFill rotWithShape="1">
          <a:blip r:embed="rId3">
            <a:alphaModFix/>
          </a:blip>
          <a:srcRect b="7094" l="22395" r="23007" t="7325"/>
          <a:stretch/>
        </p:blipFill>
        <p:spPr>
          <a:xfrm>
            <a:off x="4861375" y="1332000"/>
            <a:ext cx="3157502" cy="2757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30"/>
          <p:cNvPicPr preferRelativeResize="0"/>
          <p:nvPr/>
        </p:nvPicPr>
        <p:blipFill>
          <a:blip r:embed="rId3">
            <a:alphaModFix/>
          </a:blip>
          <a:stretch>
            <a:fillRect/>
          </a:stretch>
        </p:blipFill>
        <p:spPr>
          <a:xfrm>
            <a:off x="0" y="0"/>
            <a:ext cx="9144000" cy="5143505"/>
          </a:xfrm>
          <a:prstGeom prst="rect">
            <a:avLst/>
          </a:prstGeom>
          <a:noFill/>
          <a:ln>
            <a:noFill/>
          </a:ln>
        </p:spPr>
      </p:pic>
      <p:sp>
        <p:nvSpPr>
          <p:cNvPr id="533" name="Google Shape;533;p30"/>
          <p:cNvSpPr txBox="1"/>
          <p:nvPr/>
        </p:nvSpPr>
        <p:spPr>
          <a:xfrm>
            <a:off x="0" y="3823875"/>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800">
                <a:solidFill>
                  <a:srgbClr val="FFFFFF"/>
                </a:solidFill>
                <a:highlight>
                  <a:schemeClr val="lt1"/>
                </a:highlight>
                <a:latin typeface="Montserrat"/>
                <a:ea typeface="Montserrat"/>
                <a:cs typeface="Montserrat"/>
                <a:sym typeface="Montserrat"/>
              </a:rPr>
              <a:t> </a:t>
            </a:r>
            <a:r>
              <a:rPr b="1" lang="fr" sz="2800">
                <a:solidFill>
                  <a:schemeClr val="dk1"/>
                </a:solidFill>
                <a:highlight>
                  <a:schemeClr val="lt1"/>
                </a:highlight>
                <a:latin typeface="Montserrat"/>
                <a:ea typeface="Montserrat"/>
                <a:cs typeface="Montserrat"/>
                <a:sym typeface="Montserrat"/>
              </a:rPr>
              <a:t>70 experts</a:t>
            </a:r>
            <a:r>
              <a:rPr b="1" lang="fr" sz="2800">
                <a:solidFill>
                  <a:schemeClr val="lt1"/>
                </a:solidFill>
                <a:highlight>
                  <a:schemeClr val="lt1"/>
                </a:highlight>
                <a:latin typeface="Montserrat"/>
                <a:ea typeface="Montserrat"/>
                <a:cs typeface="Montserrat"/>
                <a:sym typeface="Montserrat"/>
              </a:rPr>
              <a:t>.</a:t>
            </a:r>
            <a:endParaRPr b="1" sz="2800">
              <a:solidFill>
                <a:schemeClr val="lt1"/>
              </a:solidFill>
              <a:highlight>
                <a:schemeClr val="lt1"/>
              </a:highlight>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Charte Graphique 2021 ">
  <a:themeElements>
    <a:clrScheme name="Simple Light">
      <a:dk1>
        <a:srgbClr val="0D2D5E"/>
      </a:dk1>
      <a:lt1>
        <a:srgbClr val="FFC200"/>
      </a:lt1>
      <a:dk2>
        <a:srgbClr val="494949"/>
      </a:dk2>
      <a:lt2>
        <a:srgbClr val="F9F9F9"/>
      </a:lt2>
      <a:accent1>
        <a:srgbClr val="000000"/>
      </a:accent1>
      <a:accent2>
        <a:srgbClr val="AA0041"/>
      </a:accent2>
      <a:accent3>
        <a:srgbClr val="CA65DF"/>
      </a:accent3>
      <a:accent4>
        <a:srgbClr val="41DDF7"/>
      </a:accent4>
      <a:accent5>
        <a:srgbClr val="FF55A2"/>
      </a:accent5>
      <a:accent6>
        <a:srgbClr val="FF541A"/>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